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sldIdLst>
    <p:sldId id="256" r:id="rId3"/>
    <p:sldId id="257" r:id="rId4"/>
    <p:sldId id="284" r:id="rId5"/>
    <p:sldId id="258" r:id="rId6"/>
    <p:sldId id="264" r:id="rId7"/>
    <p:sldId id="265" r:id="rId8"/>
    <p:sldId id="283" r:id="rId9"/>
    <p:sldId id="266" r:id="rId10"/>
    <p:sldId id="267" r:id="rId11"/>
    <p:sldId id="281" r:id="rId12"/>
    <p:sldId id="285" r:id="rId13"/>
    <p:sldId id="282" r:id="rId14"/>
    <p:sldId id="286" r:id="rId15"/>
    <p:sldId id="275" r:id="rId16"/>
    <p:sldId id="278" r:id="rId17"/>
    <p:sldId id="276" r:id="rId18"/>
    <p:sldId id="277" r:id="rId19"/>
    <p:sldId id="280" r:id="rId20"/>
    <p:sldId id="270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000" y="4149080"/>
            <a:ext cx="6764288" cy="794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3448" y="4797152"/>
            <a:ext cx="6760840" cy="478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14773232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620688"/>
          </a:xfrm>
        </p:spPr>
        <p:txBody>
          <a:bodyPr>
            <a:noAutofit/>
          </a:bodyPr>
          <a:lstStyle>
            <a:lvl1pPr algn="l">
              <a:defRPr sz="24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24696719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48072"/>
          </a:xfrm>
        </p:spPr>
        <p:txBody>
          <a:bodyPr>
            <a:noAutofit/>
          </a:bodyPr>
          <a:lstStyle>
            <a:lvl1pPr algn="l">
              <a:defRPr sz="24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400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400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</p:txBody>
      </p:sp>
    </p:spTree>
    <p:extLst>
      <p:ext uri="{BB962C8B-B14F-4D97-AF65-F5344CB8AC3E}">
        <p14:creationId xmlns="" xmlns:p14="http://schemas.microsoft.com/office/powerpoint/2010/main" val="25907423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B915C7-23BA-4C06-A5EA-7134FBEA9E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0762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4" descr="http://www.elubaczow.com/wp-content/uploads/2012/08/roztocze_HD_Bieszczady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06" t="121" r="12110" b="-121"/>
          <a:stretch/>
        </p:blipFill>
        <p:spPr bwMode="auto">
          <a:xfrm>
            <a:off x="-125483" y="-27384"/>
            <a:ext cx="9272999" cy="6739629"/>
          </a:xfrm>
          <a:prstGeom prst="flowChartDocumen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rzanowski\Desktop\logo-pl-pl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96034"/>
            <a:ext cx="2160240" cy="1043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/>
          <p:cNvSpPr/>
          <p:nvPr userDrawn="1"/>
        </p:nvSpPr>
        <p:spPr>
          <a:xfrm>
            <a:off x="-13252" y="3962940"/>
            <a:ext cx="9157252" cy="1554291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8" name="Dowolny kształt 17"/>
          <p:cNvSpPr/>
          <p:nvPr userDrawn="1"/>
        </p:nvSpPr>
        <p:spPr>
          <a:xfrm>
            <a:off x="13252" y="5352988"/>
            <a:ext cx="9144000" cy="1183142"/>
          </a:xfrm>
          <a:custGeom>
            <a:avLst/>
            <a:gdLst>
              <a:gd name="connsiteX0" fmla="*/ 0 w 9144000"/>
              <a:gd name="connsiteY0" fmla="*/ 862282 h 1183142"/>
              <a:gd name="connsiteX1" fmla="*/ 1470991 w 9144000"/>
              <a:gd name="connsiteY1" fmla="*/ 1140577 h 1183142"/>
              <a:gd name="connsiteX2" fmla="*/ 2782957 w 9144000"/>
              <a:gd name="connsiteY2" fmla="*/ 1140577 h 1183142"/>
              <a:gd name="connsiteX3" fmla="*/ 4479235 w 9144000"/>
              <a:gd name="connsiteY3" fmla="*/ 743012 h 1183142"/>
              <a:gd name="connsiteX4" fmla="*/ 5844209 w 9144000"/>
              <a:gd name="connsiteY4" fmla="*/ 265934 h 1183142"/>
              <a:gd name="connsiteX5" fmla="*/ 7924800 w 9144000"/>
              <a:gd name="connsiteY5" fmla="*/ 14142 h 1183142"/>
              <a:gd name="connsiteX6" fmla="*/ 9144000 w 9144000"/>
              <a:gd name="connsiteY6" fmla="*/ 53899 h 118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183142">
                <a:moveTo>
                  <a:pt x="0" y="862282"/>
                </a:moveTo>
                <a:cubicBezTo>
                  <a:pt x="503582" y="978238"/>
                  <a:pt x="1007165" y="1094195"/>
                  <a:pt x="1470991" y="1140577"/>
                </a:cubicBezTo>
                <a:cubicBezTo>
                  <a:pt x="1934817" y="1186959"/>
                  <a:pt x="2281583" y="1206838"/>
                  <a:pt x="2782957" y="1140577"/>
                </a:cubicBezTo>
                <a:cubicBezTo>
                  <a:pt x="3284331" y="1074316"/>
                  <a:pt x="3969026" y="888786"/>
                  <a:pt x="4479235" y="743012"/>
                </a:cubicBezTo>
                <a:cubicBezTo>
                  <a:pt x="4989444" y="597238"/>
                  <a:pt x="5269948" y="387412"/>
                  <a:pt x="5844209" y="265934"/>
                </a:cubicBezTo>
                <a:cubicBezTo>
                  <a:pt x="6418470" y="144456"/>
                  <a:pt x="7374835" y="49481"/>
                  <a:pt x="7924800" y="14142"/>
                </a:cubicBezTo>
                <a:cubicBezTo>
                  <a:pt x="8474765" y="-21197"/>
                  <a:pt x="8809382" y="16351"/>
                  <a:pt x="9144000" y="53899"/>
                </a:cubicBezTo>
              </a:path>
            </a:pathLst>
          </a:cu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9" name="Dowolny kształt 18"/>
          <p:cNvSpPr/>
          <p:nvPr userDrawn="1"/>
        </p:nvSpPr>
        <p:spPr>
          <a:xfrm>
            <a:off x="-13252" y="5324444"/>
            <a:ext cx="9236765" cy="1184208"/>
          </a:xfrm>
          <a:custGeom>
            <a:avLst/>
            <a:gdLst>
              <a:gd name="connsiteX0" fmla="*/ 0 w 9236765"/>
              <a:gd name="connsiteY0" fmla="*/ 731799 h 1184208"/>
              <a:gd name="connsiteX1" fmla="*/ 940904 w 9236765"/>
              <a:gd name="connsiteY1" fmla="*/ 1182373 h 1184208"/>
              <a:gd name="connsiteX2" fmla="*/ 3564835 w 9236765"/>
              <a:gd name="connsiteY2" fmla="*/ 877573 h 1184208"/>
              <a:gd name="connsiteX3" fmla="*/ 5406887 w 9236765"/>
              <a:gd name="connsiteY3" fmla="*/ 546269 h 1184208"/>
              <a:gd name="connsiteX4" fmla="*/ 6957391 w 9236765"/>
              <a:gd name="connsiteY4" fmla="*/ 16182 h 1184208"/>
              <a:gd name="connsiteX5" fmla="*/ 9236765 w 9236765"/>
              <a:gd name="connsiteY5" fmla="*/ 188460 h 118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6765" h="1184208">
                <a:moveTo>
                  <a:pt x="0" y="731799"/>
                </a:moveTo>
                <a:cubicBezTo>
                  <a:pt x="173382" y="944938"/>
                  <a:pt x="346765" y="1158077"/>
                  <a:pt x="940904" y="1182373"/>
                </a:cubicBezTo>
                <a:cubicBezTo>
                  <a:pt x="1535043" y="1206669"/>
                  <a:pt x="2820505" y="983590"/>
                  <a:pt x="3564835" y="877573"/>
                </a:cubicBezTo>
                <a:cubicBezTo>
                  <a:pt x="4309165" y="771556"/>
                  <a:pt x="4841461" y="689834"/>
                  <a:pt x="5406887" y="546269"/>
                </a:cubicBezTo>
                <a:cubicBezTo>
                  <a:pt x="5972313" y="402704"/>
                  <a:pt x="6319078" y="75817"/>
                  <a:pt x="6957391" y="16182"/>
                </a:cubicBezTo>
                <a:cubicBezTo>
                  <a:pt x="7595704" y="-43453"/>
                  <a:pt x="8416234" y="72503"/>
                  <a:pt x="9236765" y="18846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21" name="Dowolny kształt 20"/>
          <p:cNvSpPr/>
          <p:nvPr userDrawn="1"/>
        </p:nvSpPr>
        <p:spPr>
          <a:xfrm>
            <a:off x="13252" y="5205815"/>
            <a:ext cx="9223513" cy="1263848"/>
          </a:xfrm>
          <a:custGeom>
            <a:avLst/>
            <a:gdLst>
              <a:gd name="connsiteX0" fmla="*/ 0 w 9223513"/>
              <a:gd name="connsiteY0" fmla="*/ 585385 h 1263848"/>
              <a:gd name="connsiteX1" fmla="*/ 516835 w 9223513"/>
              <a:gd name="connsiteY1" fmla="*/ 1049211 h 1263848"/>
              <a:gd name="connsiteX2" fmla="*/ 1603513 w 9223513"/>
              <a:gd name="connsiteY2" fmla="*/ 1075715 h 1263848"/>
              <a:gd name="connsiteX3" fmla="*/ 2955235 w 9223513"/>
              <a:gd name="connsiteY3" fmla="*/ 1247994 h 1263848"/>
              <a:gd name="connsiteX4" fmla="*/ 4253948 w 9223513"/>
              <a:gd name="connsiteY4" fmla="*/ 625142 h 1263848"/>
              <a:gd name="connsiteX5" fmla="*/ 5844209 w 9223513"/>
              <a:gd name="connsiteY5" fmla="*/ 638394 h 1263848"/>
              <a:gd name="connsiteX6" fmla="*/ 6771861 w 9223513"/>
              <a:gd name="connsiteY6" fmla="*/ 2289 h 1263848"/>
              <a:gd name="connsiteX7" fmla="*/ 9223513 w 9223513"/>
              <a:gd name="connsiteY7" fmla="*/ 466115 h 126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3513" h="1263848">
                <a:moveTo>
                  <a:pt x="0" y="585385"/>
                </a:moveTo>
                <a:cubicBezTo>
                  <a:pt x="124791" y="776437"/>
                  <a:pt x="249583" y="967489"/>
                  <a:pt x="516835" y="1049211"/>
                </a:cubicBezTo>
                <a:cubicBezTo>
                  <a:pt x="784087" y="1130933"/>
                  <a:pt x="1197113" y="1042584"/>
                  <a:pt x="1603513" y="1075715"/>
                </a:cubicBezTo>
                <a:cubicBezTo>
                  <a:pt x="2009913" y="1108846"/>
                  <a:pt x="2513496" y="1323089"/>
                  <a:pt x="2955235" y="1247994"/>
                </a:cubicBezTo>
                <a:cubicBezTo>
                  <a:pt x="3396974" y="1172899"/>
                  <a:pt x="3772452" y="726742"/>
                  <a:pt x="4253948" y="625142"/>
                </a:cubicBezTo>
                <a:cubicBezTo>
                  <a:pt x="4735444" y="523542"/>
                  <a:pt x="5424557" y="742203"/>
                  <a:pt x="5844209" y="638394"/>
                </a:cubicBezTo>
                <a:cubicBezTo>
                  <a:pt x="6263861" y="534585"/>
                  <a:pt x="6208644" y="31002"/>
                  <a:pt x="6771861" y="2289"/>
                </a:cubicBezTo>
                <a:cubicBezTo>
                  <a:pt x="7335078" y="-26424"/>
                  <a:pt x="8279295" y="219845"/>
                  <a:pt x="9223513" y="466115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35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-108520" y="-3"/>
            <a:ext cx="9721080" cy="620692"/>
            <a:chOff x="-108520" y="-3"/>
            <a:chExt cx="9721080" cy="620692"/>
          </a:xfrm>
        </p:grpSpPr>
        <p:sp>
          <p:nvSpPr>
            <p:cNvPr id="10" name="Prostokąt 9"/>
            <p:cNvSpPr/>
            <p:nvPr userDrawn="1"/>
          </p:nvSpPr>
          <p:spPr>
            <a:xfrm>
              <a:off x="-18256" y="0"/>
              <a:ext cx="845840" cy="6206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9" name="Równoległobok 8"/>
            <p:cNvSpPr/>
            <p:nvPr userDrawn="1"/>
          </p:nvSpPr>
          <p:spPr>
            <a:xfrm>
              <a:off x="-108520" y="-3"/>
              <a:ext cx="701824" cy="620689"/>
            </a:xfrm>
            <a:prstGeom prst="parallelogram">
              <a:avLst>
                <a:gd name="adj" fmla="val 59161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8" name="Równoległobok 7"/>
            <p:cNvSpPr/>
            <p:nvPr userDrawn="1"/>
          </p:nvSpPr>
          <p:spPr>
            <a:xfrm>
              <a:off x="166192" y="0"/>
              <a:ext cx="9446368" cy="620689"/>
            </a:xfrm>
            <a:prstGeom prst="parallelogram">
              <a:avLst>
                <a:gd name="adj" fmla="val 6463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3194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10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26" Type="http://schemas.openxmlformats.org/officeDocument/2006/relationships/image" Target="../media/image58.jpeg"/><Relationship Id="rId39" Type="http://schemas.openxmlformats.org/officeDocument/2006/relationships/image" Target="../media/image71.jpeg"/><Relationship Id="rId3" Type="http://schemas.openxmlformats.org/officeDocument/2006/relationships/image" Target="../media/image35.jpeg"/><Relationship Id="rId21" Type="http://schemas.openxmlformats.org/officeDocument/2006/relationships/image" Target="../media/image53.jpeg"/><Relationship Id="rId34" Type="http://schemas.openxmlformats.org/officeDocument/2006/relationships/image" Target="../media/image66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5" Type="http://schemas.openxmlformats.org/officeDocument/2006/relationships/image" Target="../media/image57.jpeg"/><Relationship Id="rId33" Type="http://schemas.openxmlformats.org/officeDocument/2006/relationships/image" Target="../media/image65.jpeg"/><Relationship Id="rId38" Type="http://schemas.openxmlformats.org/officeDocument/2006/relationships/image" Target="../media/image70.jpeg"/><Relationship Id="rId2" Type="http://schemas.openxmlformats.org/officeDocument/2006/relationships/image" Target="../media/image34.jpeg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24" Type="http://schemas.openxmlformats.org/officeDocument/2006/relationships/image" Target="../media/image56.png"/><Relationship Id="rId32" Type="http://schemas.openxmlformats.org/officeDocument/2006/relationships/image" Target="../media/image64.jpeg"/><Relationship Id="rId37" Type="http://schemas.openxmlformats.org/officeDocument/2006/relationships/image" Target="../media/image69.jpeg"/><Relationship Id="rId40" Type="http://schemas.openxmlformats.org/officeDocument/2006/relationships/image" Target="../media/image72.pn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36" Type="http://schemas.openxmlformats.org/officeDocument/2006/relationships/image" Target="../media/image68.pn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31" Type="http://schemas.openxmlformats.org/officeDocument/2006/relationships/image" Target="../media/image63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Relationship Id="rId22" Type="http://schemas.openxmlformats.org/officeDocument/2006/relationships/image" Target="../media/image54.jpeg"/><Relationship Id="rId27" Type="http://schemas.openxmlformats.org/officeDocument/2006/relationships/image" Target="../media/image59.jpeg"/><Relationship Id="rId30" Type="http://schemas.openxmlformats.org/officeDocument/2006/relationships/image" Target="../media/image62.png"/><Relationship Id="rId35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4149080"/>
            <a:ext cx="6764288" cy="794519"/>
          </a:xfrm>
        </p:spPr>
        <p:txBody>
          <a:bodyPr>
            <a:normAutofit/>
          </a:bodyPr>
          <a:lstStyle/>
          <a:p>
            <a:r>
              <a:rPr lang="pl-PL" sz="3200" b="0" dirty="0" smtClean="0"/>
              <a:t>KLASTER JAKOŚCI ŻYCIA</a:t>
            </a:r>
            <a:endParaRPr lang="pl-PL" sz="3200" b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4797152"/>
            <a:ext cx="6760840" cy="478904"/>
          </a:xfrm>
        </p:spPr>
        <p:txBody>
          <a:bodyPr/>
          <a:lstStyle/>
          <a:p>
            <a:r>
              <a:rPr lang="pl-PL" sz="2400" dirty="0" smtClean="0"/>
              <a:t>KRAINA PODKARPACIE</a:t>
            </a:r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1330168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pl-PL" sz="2800" b="0" dirty="0" smtClean="0">
                <a:solidFill>
                  <a:srgbClr val="000000"/>
                </a:solidFill>
                <a:latin typeface="+mn-lt"/>
              </a:rPr>
              <a:t>FORUM KLASTRÓW PODKARPACIA</a:t>
            </a:r>
            <a:endParaRPr lang="pl-PL" sz="2800" b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Picture 4" descr="Nowy obraz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19" y="1978786"/>
            <a:ext cx="2017415" cy="805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owy obraz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70" y="4221699"/>
            <a:ext cx="1061566" cy="1036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1" descr="logo KOMCA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15" y="837323"/>
            <a:ext cx="1155651" cy="56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untitl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115" y="987340"/>
            <a:ext cx="1418580" cy="2681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Kraina Podkarpack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4069087"/>
            <a:ext cx="1971675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Zwi%C4%85zek%20Stow%20%20PIRE%20logo%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30" y="4545339"/>
            <a:ext cx="864593" cy="864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1342788031_Logo_klastra_KLASTAL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5" y="1810620"/>
            <a:ext cx="1428958" cy="610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klaster_logotyp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06" y="5768417"/>
            <a:ext cx="2422798" cy="468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73" y="1966071"/>
            <a:ext cx="3747486" cy="71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Łącznik łamany 13"/>
          <p:cNvCxnSpPr>
            <a:stCxn id="11" idx="2"/>
          </p:cNvCxnSpPr>
          <p:nvPr/>
        </p:nvCxnSpPr>
        <p:spPr>
          <a:xfrm rot="16200000" flipH="1">
            <a:off x="1392932" y="2122751"/>
            <a:ext cx="432048" cy="1029544"/>
          </a:xfrm>
          <a:prstGeom prst="bentConnector2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</p:cxnSp>
      <p:cxnSp>
        <p:nvCxnSpPr>
          <p:cNvPr id="15" name="Łącznik łamany 14"/>
          <p:cNvCxnSpPr/>
          <p:nvPr/>
        </p:nvCxnSpPr>
        <p:spPr>
          <a:xfrm rot="16200000" flipH="1">
            <a:off x="-311398" y="3416466"/>
            <a:ext cx="2051829" cy="205913"/>
          </a:xfrm>
          <a:prstGeom prst="bentConnector3">
            <a:avLst>
              <a:gd name="adj1" fmla="val 98949"/>
            </a:avLst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</p:cxnSp>
      <p:cxnSp>
        <p:nvCxnSpPr>
          <p:cNvPr id="16" name="Łącznik łamany 15"/>
          <p:cNvCxnSpPr>
            <a:endCxn id="10" idx="3"/>
          </p:cNvCxnSpPr>
          <p:nvPr/>
        </p:nvCxnSpPr>
        <p:spPr>
          <a:xfrm rot="5400000">
            <a:off x="7290193" y="3865105"/>
            <a:ext cx="1492462" cy="732601"/>
          </a:xfrm>
          <a:prstGeom prst="bentConnector2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</p:cxnSp>
      <p:cxnSp>
        <p:nvCxnSpPr>
          <p:cNvPr id="17" name="Łącznik łamany 16"/>
          <p:cNvCxnSpPr>
            <a:endCxn id="12" idx="1"/>
          </p:cNvCxnSpPr>
          <p:nvPr/>
        </p:nvCxnSpPr>
        <p:spPr>
          <a:xfrm>
            <a:off x="1348253" y="5355322"/>
            <a:ext cx="1737053" cy="647543"/>
          </a:xfrm>
          <a:prstGeom prst="bentConnector3">
            <a:avLst>
              <a:gd name="adj1" fmla="val -915"/>
            </a:avLst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</p:cxnSp>
      <p:cxnSp>
        <p:nvCxnSpPr>
          <p:cNvPr id="18" name="Łącznik łamany 17"/>
          <p:cNvCxnSpPr/>
          <p:nvPr/>
        </p:nvCxnSpPr>
        <p:spPr>
          <a:xfrm rot="10800000" flipV="1">
            <a:off x="1808664" y="5042186"/>
            <a:ext cx="1982287" cy="216024"/>
          </a:xfrm>
          <a:prstGeom prst="bentConnector3">
            <a:avLst>
              <a:gd name="adj1" fmla="val -239"/>
            </a:avLst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</p:cxnSp>
      <p:cxnSp>
        <p:nvCxnSpPr>
          <p:cNvPr id="19" name="Łącznik łamany 18"/>
          <p:cNvCxnSpPr/>
          <p:nvPr/>
        </p:nvCxnSpPr>
        <p:spPr>
          <a:xfrm flipV="1">
            <a:off x="5236115" y="3424916"/>
            <a:ext cx="2144198" cy="806489"/>
          </a:xfrm>
          <a:prstGeom prst="bentConnector3">
            <a:avLst>
              <a:gd name="adj1" fmla="val 101035"/>
            </a:avLst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</p:cxnSp>
      <p:cxnSp>
        <p:nvCxnSpPr>
          <p:cNvPr id="20" name="Łącznik łamany 19"/>
          <p:cNvCxnSpPr/>
          <p:nvPr/>
        </p:nvCxnSpPr>
        <p:spPr>
          <a:xfrm rot="10800000">
            <a:off x="6876258" y="1121415"/>
            <a:ext cx="1008112" cy="844656"/>
          </a:xfrm>
          <a:prstGeom prst="bentConnector3">
            <a:avLst>
              <a:gd name="adj1" fmla="val -2043"/>
            </a:avLst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</p:cxnSp>
      <p:cxnSp>
        <p:nvCxnSpPr>
          <p:cNvPr id="21" name="Łącznik łamany 20"/>
          <p:cNvCxnSpPr/>
          <p:nvPr/>
        </p:nvCxnSpPr>
        <p:spPr>
          <a:xfrm>
            <a:off x="5108576" y="4923025"/>
            <a:ext cx="1546119" cy="227173"/>
          </a:xfrm>
          <a:prstGeom prst="bentConnector3">
            <a:avLst>
              <a:gd name="adj1" fmla="val 227"/>
            </a:avLst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</p:cxnSp>
      <p:cxnSp>
        <p:nvCxnSpPr>
          <p:cNvPr id="22" name="Łącznik łamany 21"/>
          <p:cNvCxnSpPr>
            <a:stCxn id="10" idx="2"/>
            <a:endCxn id="12" idx="3"/>
          </p:cNvCxnSpPr>
          <p:nvPr/>
        </p:nvCxnSpPr>
        <p:spPr>
          <a:xfrm rot="5400000">
            <a:off x="6076500" y="4841537"/>
            <a:ext cx="592933" cy="1729723"/>
          </a:xfrm>
          <a:prstGeom prst="bentConnector2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</p:cxnSp>
      <p:cxnSp>
        <p:nvCxnSpPr>
          <p:cNvPr id="23" name="Łącznik prostoliniowy 22"/>
          <p:cNvCxnSpPr/>
          <p:nvPr/>
        </p:nvCxnSpPr>
        <p:spPr>
          <a:xfrm>
            <a:off x="5730593" y="1255486"/>
            <a:ext cx="0" cy="555134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</p:cxnSp>
      <p:cxnSp>
        <p:nvCxnSpPr>
          <p:cNvPr id="24" name="Łącznik łamany 23"/>
          <p:cNvCxnSpPr/>
          <p:nvPr/>
        </p:nvCxnSpPr>
        <p:spPr>
          <a:xfrm flipV="1">
            <a:off x="971600" y="1121765"/>
            <a:ext cx="1584176" cy="507646"/>
          </a:xfrm>
          <a:prstGeom prst="bentConnector3">
            <a:avLst>
              <a:gd name="adj1" fmla="val -291"/>
            </a:avLst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</p:cxnSp>
      <p:cxnSp>
        <p:nvCxnSpPr>
          <p:cNvPr id="25" name="Łącznik prostoliniowy 24"/>
          <p:cNvCxnSpPr/>
          <p:nvPr/>
        </p:nvCxnSpPr>
        <p:spPr>
          <a:xfrm flipH="1">
            <a:off x="5112218" y="2817543"/>
            <a:ext cx="16555" cy="136785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</p:cxnSp>
      <p:cxnSp>
        <p:nvCxnSpPr>
          <p:cNvPr id="26" name="Łącznik prostoliniowy 25"/>
          <p:cNvCxnSpPr/>
          <p:nvPr/>
        </p:nvCxnSpPr>
        <p:spPr>
          <a:xfrm>
            <a:off x="6029295" y="2321241"/>
            <a:ext cx="710075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</p:cxnSp>
      <p:cxnSp>
        <p:nvCxnSpPr>
          <p:cNvPr id="27" name="Łącznik prostoliniowy 26"/>
          <p:cNvCxnSpPr/>
          <p:nvPr/>
        </p:nvCxnSpPr>
        <p:spPr>
          <a:xfrm>
            <a:off x="4419600" y="5042186"/>
            <a:ext cx="6718" cy="636907"/>
          </a:xfrm>
          <a:prstGeom prst="line">
            <a:avLst/>
          </a:prstGeom>
          <a:noFill/>
          <a:ln w="19050" cap="flat" cmpd="sng" algn="ctr">
            <a:solidFill>
              <a:srgbClr val="333399"/>
            </a:solidFill>
            <a:prstDash val="solid"/>
          </a:ln>
          <a:effectLst/>
        </p:spPr>
      </p:cxnSp>
      <p:cxnSp>
        <p:nvCxnSpPr>
          <p:cNvPr id="28" name="Łącznik łamany 27"/>
          <p:cNvCxnSpPr/>
          <p:nvPr/>
        </p:nvCxnSpPr>
        <p:spPr>
          <a:xfrm rot="5400000">
            <a:off x="797899" y="2035750"/>
            <a:ext cx="2664296" cy="1563587"/>
          </a:xfrm>
          <a:prstGeom prst="bentConnector3">
            <a:avLst>
              <a:gd name="adj1" fmla="val -152"/>
            </a:avLst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</p:cxnSp>
      <p:cxnSp>
        <p:nvCxnSpPr>
          <p:cNvPr id="29" name="Łącznik łamany 28"/>
          <p:cNvCxnSpPr/>
          <p:nvPr/>
        </p:nvCxnSpPr>
        <p:spPr>
          <a:xfrm rot="16200000" flipH="1">
            <a:off x="5182630" y="3200350"/>
            <a:ext cx="1886405" cy="1192801"/>
          </a:xfrm>
          <a:prstGeom prst="bentConnector3">
            <a:avLst>
              <a:gd name="adj1" fmla="val 100062"/>
            </a:avLst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</p:cxnSp>
      <p:cxnSp>
        <p:nvCxnSpPr>
          <p:cNvPr id="30" name="Łącznik prostoliniowy 29"/>
          <p:cNvCxnSpPr/>
          <p:nvPr/>
        </p:nvCxnSpPr>
        <p:spPr>
          <a:xfrm flipH="1" flipV="1">
            <a:off x="1898958" y="4545337"/>
            <a:ext cx="1365482" cy="2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458655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uditor-Szkolenia i doradztw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3786188"/>
            <a:ext cx="7921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K&amp;K Selek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500313"/>
            <a:ext cx="719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 descr="BIOSPHE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4429125"/>
            <a:ext cx="86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0" descr="Klasterpr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868363"/>
            <a:ext cx="9366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2" descr="Politechnika Rzeszowska im. I.  &amp;Lstrok;ukasiewicza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1852613"/>
            <a:ext cx="9604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8" descr="Rehouse Nieruchomo&amp;sacute;c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64438" y="4429125"/>
            <a:ext cx="9366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0" descr="CEEWEB for Biodiversit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9700" y="3497263"/>
            <a:ext cx="8397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2" descr="http://www.medicor.pl/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8175" y="796925"/>
            <a:ext cx="93503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4" descr="set2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0" y="3143250"/>
            <a:ext cx="86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26" descr="Centrum J&amp;eogon;zyka Angielskiego - NTV English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9700" y="4283075"/>
            <a:ext cx="8397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30" descr="PPUH Polox S.C.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5288" y="4552950"/>
            <a:ext cx="6477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32" descr="FRB Michalsk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96188" y="2357438"/>
            <a:ext cx="6477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36" descr="VEGACOM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72375" y="714375"/>
            <a:ext cx="668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38" descr="Greinplast Sp. z o.o.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24750" y="2786063"/>
            <a:ext cx="7921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40" descr="Nomino Sp. z.o.o 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24750" y="1214438"/>
            <a:ext cx="86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42" descr="Visum Clini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835150" y="1766888"/>
            <a:ext cx="865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48" descr="Wy&amp;zdot;sza Szko&amp;lstrok;a Informatyki i Zarz&amp;aogon;dzania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148263" y="2609850"/>
            <a:ext cx="1008062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50" descr="INNpuls Sp. z o.o. 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429000" y="1571625"/>
            <a:ext cx="86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52" descr="O&amp;sacute;rodek Garncarski w Medyni G&amp;lstrok;ogowskiej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68313" y="5229225"/>
            <a:ext cx="56673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56" descr="http://www.dentysta-rzeszow.pl/img/static/logo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908175" y="2465388"/>
            <a:ext cx="9350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60" descr="JKS „Pogórze&quot;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00063" y="1428750"/>
            <a:ext cx="565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62" descr="http://regiofirma.pl/file/83046/3/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524750" y="3357563"/>
            <a:ext cx="86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65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612063" y="1785938"/>
            <a:ext cx="6318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34" descr="Muzeum Kultury Ludowej w Kolbuszowej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28625" y="2092325"/>
            <a:ext cx="67945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44" descr="Hotele Prezydenckie Sp. z o.o.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95288" y="2535238"/>
            <a:ext cx="6477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46" descr="NTB Active Club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00063" y="785813"/>
            <a:ext cx="5810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58" descr="http://www.icamhouse.pl/images/start_logo.pn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531813" y="3141663"/>
            <a:ext cx="4397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3" name="pole tekstowe 42"/>
          <p:cNvSpPr txBox="1">
            <a:spLocks noChangeArrowheads="1"/>
          </p:cNvSpPr>
          <p:nvPr/>
        </p:nvSpPr>
        <p:spPr bwMode="auto">
          <a:xfrm>
            <a:off x="395288" y="188913"/>
            <a:ext cx="1081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>
                <a:latin typeface="Tw Cen MT" pitchFamily="34" charset="-18"/>
              </a:rPr>
              <a:t>Turystyka</a:t>
            </a:r>
          </a:p>
        </p:txBody>
      </p:sp>
      <p:sp>
        <p:nvSpPr>
          <p:cNvPr id="11294" name="pole tekstowe 43"/>
          <p:cNvSpPr txBox="1">
            <a:spLocks noChangeArrowheads="1"/>
          </p:cNvSpPr>
          <p:nvPr/>
        </p:nvSpPr>
        <p:spPr bwMode="auto">
          <a:xfrm>
            <a:off x="1835150" y="188913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>
                <a:latin typeface="Tw Cen MT" pitchFamily="34" charset="-18"/>
              </a:rPr>
              <a:t>Medycyna</a:t>
            </a:r>
          </a:p>
        </p:txBody>
      </p:sp>
      <p:sp>
        <p:nvSpPr>
          <p:cNvPr id="11295" name="pole tekstowe 45"/>
          <p:cNvSpPr txBox="1">
            <a:spLocks noChangeArrowheads="1"/>
          </p:cNvSpPr>
          <p:nvPr/>
        </p:nvSpPr>
        <p:spPr bwMode="auto">
          <a:xfrm>
            <a:off x="3276600" y="188913"/>
            <a:ext cx="1223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>
                <a:latin typeface="Tw Cen MT" pitchFamily="34" charset="-18"/>
              </a:rPr>
              <a:t>Doradztwo</a:t>
            </a:r>
          </a:p>
        </p:txBody>
      </p:sp>
      <p:sp>
        <p:nvSpPr>
          <p:cNvPr id="11296" name="pole tekstowe 46"/>
          <p:cNvSpPr txBox="1">
            <a:spLocks noChangeArrowheads="1"/>
          </p:cNvSpPr>
          <p:nvPr/>
        </p:nvSpPr>
        <p:spPr bwMode="auto">
          <a:xfrm>
            <a:off x="5148263" y="188913"/>
            <a:ext cx="1008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>
                <a:latin typeface="Tw Cen MT" pitchFamily="34" charset="-18"/>
              </a:rPr>
              <a:t>Edukacja</a:t>
            </a:r>
          </a:p>
        </p:txBody>
      </p:sp>
      <p:sp>
        <p:nvSpPr>
          <p:cNvPr id="11297" name="pole tekstowe 47"/>
          <p:cNvSpPr txBox="1">
            <a:spLocks noChangeArrowheads="1"/>
          </p:cNvSpPr>
          <p:nvPr/>
        </p:nvSpPr>
        <p:spPr bwMode="auto">
          <a:xfrm>
            <a:off x="7235825" y="188913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>
                <a:latin typeface="Tw Cen MT" pitchFamily="34" charset="-18"/>
              </a:rPr>
              <a:t>Technologie</a:t>
            </a:r>
          </a:p>
        </p:txBody>
      </p:sp>
      <p:cxnSp>
        <p:nvCxnSpPr>
          <p:cNvPr id="50" name="Łącznik prosty 49"/>
          <p:cNvCxnSpPr/>
          <p:nvPr/>
        </p:nvCxnSpPr>
        <p:spPr>
          <a:xfrm rot="5400000">
            <a:off x="-1736725" y="3429000"/>
            <a:ext cx="685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/>
          <p:cNvCxnSpPr/>
          <p:nvPr/>
        </p:nvCxnSpPr>
        <p:spPr>
          <a:xfrm rot="5400000">
            <a:off x="-296862" y="3429000"/>
            <a:ext cx="685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 rot="5400000">
            <a:off x="1430338" y="3429000"/>
            <a:ext cx="685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 rot="5400000">
            <a:off x="3446463" y="3429000"/>
            <a:ext cx="685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/>
          <p:cNvCxnSpPr/>
          <p:nvPr/>
        </p:nvCxnSpPr>
        <p:spPr>
          <a:xfrm rot="10800000">
            <a:off x="0" y="549275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03" name="Picture 68" descr="Logo ARCHICOMP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639050" y="3714750"/>
            <a:ext cx="5762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4" name="Picture 48" descr="Uniwersytet Rzeszowski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364163" y="8524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5" name="Picture 49" descr="http://www.blueadventures.pl/szablony/blueadventure/images/logo.pn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395288" y="5786438"/>
            <a:ext cx="863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6" name="Picture 50" descr="https://encrypted-tbn3.gstatic.com/images?q=tbn:ANd9GcQYTXzvs8XmEETAjEHukkanJaahDqUfVujo_SdSy1GJvQAMaS9ETQ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395288" y="3748088"/>
            <a:ext cx="7207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7" name="Picture 48" descr="https://encrypted-tbn1.gstatic.com/images?q=tbn:ANd9GcSjPBcoKr-Fy1avSwtkI8ekvVyem6nFz3ha0i2Xb8vBwdi5wJkywQ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1979613" y="3146425"/>
            <a:ext cx="7937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8" name="Picture 46" descr="https://encrypted-tbn0.gstatic.com/images?q=tbn:ANd9GcQ5dbD8CypLyRlSr2Xp4fkLPs2ydtZGk-cnjEeKhvZAyhhybvolJA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572375" y="5000625"/>
            <a:ext cx="9445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9" name="Picture 48" descr="SAGIER PR s.c.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3429000" y="5000625"/>
            <a:ext cx="952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0" name="Picture 50" descr="Serwis Florystyczny „Zielono Mi”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357188" y="6072188"/>
            <a:ext cx="881062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1" name="Picture 52" descr="Najlepszefoto.pl Piotr Leszcz&amp;nacute;ski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3429000" y="5572125"/>
            <a:ext cx="1000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12" name="AutoShape 54" descr="data:image/jpeg;base64,/9j/4AAQSkZJRgABAQAAAQABAAD/2wCEAAkGBxQSEBQUExQWFhQXGB4bGRcWGRogHhofGxoaGRggICAgHygiHyEoHBwdIT0kMSkrLi4uGyM3ODQsNygtLiwBCgoKDg0OGxAQGywkICQsLDQ0LSw4NCw0LDQsLCwsLC80LywsLDQsLCwsLCwsLCwsLCwsLCwsLCwsLCwsLCwsLP/AABEIAFsAyAMBEQACEQEDEQH/xAAcAAEAAgIDAQAAAAAAAAAAAAAABgcEBQIDCAH/xABDEAABAgMFBQUFBQUHBQAAAAABAgMABBEFBhIhMQcTQVFhInGBkaEUIzJCsVJicoKSFTM2osEIQ7KzwuHwFiQ0c9L/xAAaAQEAAwEBAQAAAAAAAAAAAAAAAgMEBQEG/8QANxEAAgICAAMFBgUDAwUAAAAAAAECAwQREiExBRMyQVEiYXGBobEUM5HR8DXB4UJD8QYVI1KC/9oADAMBAAIRAxEAPwC748PBACAEAIAQAgBACAEAIAQAgBACAEAQ2+O0eUkKorvnx/dNkZH7ytE+p6RroxJ28+i9SEpqJVVqbUrSm14GPdV0QwkqWfEgk+AEdGGFTBblz+JV3kn0OhFy7am83EvkHi+6foVEjyj38Rjw6a+SHBN9Tmdk9qJzCG6/ddFfpHn46l+bHdM6nG7bs7tH2tCRxqXEAdRVQSPKJbxreXJ/Qe3EkF3NtTqSEzjSXEcXGuyodcJyV5jxii3s6L8D0eq31LesG3peca3ku4lxPGmqeihqDHMsqnW9SRcmn0NlFZ6IAQAgBACAEAIAQAgBACAEAIAQAgBAFMbTtqBxKlZFdAKhx9JzJ0KUHh1V5c46uLhf67P0KZ2eSMC4uyRb4S9OlTTRzDQyWv8AEfkHr3RPIzlH2Yc36nkKt82XPY9jMSqMEu0htP3Rme86mOVOyU3uT2XJJdDutC0WmEY3nENp5rUAPXWPIwlJ6itnrejTyt+bOcVhTOMlR5qp6mgi141qW3FnnEiQg8ooPSKXq2fSc8CVNht3g62AFV6jRXjGmnKsr89r0IygmUrbFiz1hTSXEroCaIeQOwsa4VD/AEnw0jrQsryYa+hQ1KDLquBfZq02SQAh9AG8arp95PNJ9NDHJycZ0v3F8ZKRK4zEhACAEAIAQAgBACAEAIAQAgBACAKz2zXyMsyJRk0eeScagc0I081ZjuB6R0MHH43xy6IrsnpaNPscuECEz0ykHiw2R/Of6Dx5Rbm5X+3H5/sRrh5suSOUXGuvDa6JOVdmHM0tpJpzPAeJyiyqt2TUV5njelsoaxLEnLwzTjzzuFCKBSyCUormENpqOGevInUR2bLK8WCSRQk5slto7D2937iac3gH96lJSf0gFPfnGWPaT37UeXuJupeRqtmN5n5Ce/Zs3UIKt2lKj+6X8tD9lWXmKRbl0xtr72H/ACeQk0+Fl5Rxy4xbUs5uYZWy8gLbWKFJ/wCZHrEoTcHxRDWzzpb1lzFg2khTSiQKqaWdHEaKSqngD4HLKO7XOGTXp/MzSThLkeg7u2y3OSzcw18KxWnFJ0Uk9Qco4ltbrk4s0J7WzZRWeiAEAIAQAgBACAEAIAQAgBAHB95KEKWo0SkFRPIAVJ8o9S29IHm2x5ddt2xVyoQ4orWPstJ0T5UT4kx3ptY9PLy+5mXtTPSbaAkBKQAAKADQAZARwW9mk5R4CBbbUKNkOU0DjZV3Yx/WkbcDXfL5kLPCcNhzqDZKQmmJLqwvnUqqK/lIhnp97z9EK/CWBGImUDtUUF2+2ln94Cwk0+3jGHxzEdrD5Y7305lE/HyL+jil4gCKbTLtiekHEgVdbBcaPHEBmPzDLyjTi3d3YvRkZx2iu9gdvFLzsoo9lxO8bHJScl0700P5esbu0atxU/QqqfkbG51pz9qvOgzqmAhIVRDaSDU05ikfOVynY3z0fYZ1GLhQi1Xxb9WZt4rTtGyFtrXMCbYWadtASQRnTKtCRWhz00iU5WVc29opxaMTPjKMY8El6PZnbSrzutSkq/KuFsOmtQBmCmoBqDEr7GopxKeysKud067o74f3JpYD6nJVhazVSm0knmSkExfF7ijk5MVG2UV0TZC7Qt+YTeBqWDpDCqVRQUPYUeVdRFDnLvVHyOtXi1Ps6Vrj7Xr80YN7LenV2smSYf3KVFIBCQaVTU14mI2Tn3nAnotw8XGWG8iyPE0bCfsW15ZBdanvaCkVLamwK01prU9Mok4WxW1LZTXkYF0lCdXDvzTNxcG+CbRaVVIQ83TGkaEHRSemWnDyidVvGveZe0ez3iTWnuL6P+xCLGta0Z2ffl25zdhClkVSkiiV0A0iiMrJTaTOvfRh4+PCyVe968/cTSxLFtFt9C355LrQriQEUrllnTnF8YzT5s5ORk4k62q6tP12R+6F5Jl62piXcdKmUKewoIGWFdE8K5CKq7JOxpvlzN2bh014MLYx1J8PP4oz7/XwcbcTJyPbmlkAlNDgroOWI656DMxO21p8MepR2b2fCcXfkcoL6/4+7JXd+TeaYSJh4vOnNSjQAHkKAZCLYJpc3s5uTZXOxuuPDE0W1ifLNkTBGqwGx+dQT9I2YceK5GWb9lkN/s+Wb2ZuYPNLSelBjX54keUau0p+GPzK6Vy2bq+m1MSE77OJfepSkFat5hIKs6AYTWg68Yqowu9hxb0SlZwvRnWPtXs5+gU4phXJ1NB+oVHrEJ4Nsei38D1WRZJ5luXn5ZxsLQ604kpJbUDryIrmNYzrjqknrTRLk0USpi0LuzSlJGNpdBjKSWnQK4a0+FQqcq1zOsdjdWVHT6/VFHtVs2c9ttmXEYWZdptZyx4lL8k0GffWK49nQT222eu1+RstldxH1TH7QngoKqVNpc+NSlVqtQOmuQ68KRDLyYqPd1koQe9ss217zSkr+/mGmz9kqGL9Iz9I58KbJ+FFjkl1INbO2mVbqJdpx88z2E+ZBV/LGyHZ034nr6lbtXkSy4V6RaUoH8G7UFFC0VqARQ5Gg1BB8YzZFHcz4ScZcS2UkpH7OvEAnJCJoU5BDpGXcErp+WOtvvcfn5r7FPhmbrZhb6JJcw44hxSChNS2moTmfi5DrHyVE1Bts+77XxZZEYRi0nt9eW/gb+2nX7fLaZZAblW1HE44pNcVKZpBJFATQcaxZLd3h6GGhVdl7dr3NrovT4nLbDJpZkZJpPwoUUivRAEMlagkOxLHZfZN+f7lhXY/8KW/9KP8IjTDwo4WX+fP4sry1f4oZ/L/AJaozv8APR3Kv6TL+eaOi2P4na/Ej/AYjL89FlH9Kl8/uW7Gw+XKd2ee7t6ZbRkiryaDklzL6Rip5WtfE+q7T9rs+uT6+z9Ua26k++zak0qXlzMLKnAUBWGg3mtaGI1yasels0ZlVdmJWrJ8K5c+vkWjd62px50pmJEy6MJOMuBVTUUFKD/gjXCUm+cdHzmTjY9cN128T9NaKnlJ59i1J9yXRjcSZj8o3hqqnGmtIxptTk17z6adVdmJTG16XsfboTTY7Ky6mnHwreTZV70q+JNSSKdFa4uJHSL8ZR1vzOT25O1TVbWoeWvP/j08ix40nAK328rIsxA5vpr+lZ+ojf2f+a/gV2+E7NhSALLJ4l5ZPoPoI87Q/N+Qq8JJbyXMk57OYZBXSgcSSlY5ZiKKsiyvwsm4p9Ss7d2JuJqZR8LHBDwor9SRQ+QjfX2in41+hS6fQr2fseds5yq23pdXBxOIA9y0mh7qxujZXauTT/noVtSibyy9qdoNDCtaH0cUvJBqO8UMUzw6pc0tfAkrZG0e2uKABl5CVZc4r+LyASmniTFawV/qk2SdvoiMWxfmfmsnJlwA/I2cA/lzPnGiGNVDoiDskzKu9s3n5uikslpB+d7seISe0fKI25dUOr38D1VyZZNgbF5Zuipp1b6vsJ7CPTtHzHdGCztCb5QWiyNSXUsezbOal2w2y2ltsaJSKCME5ym9yey1LR592zDDbDhTkcDavGn+0dvB50r5me3qSvYekF6aBAILaQQePaMfLYvVn2X/AFA2oQa9WcJ8KsK1QtAPsr2eH7te0BzKCajoetY8f/hs35M9r12nicMvHH7/AOSR7XJFUzINPM9tLasZw51QpNMQ7svCsW5EeKG0YOxbVTkShPlta+aO26F/pP2NpLroacbQEqSoH5RSooM6x7XdDhW2Rzey8jv5OEdpvfIj1gvm0bf9qaSdy1niI4BJSmvIkkmnIRVB95bxLojdkw/CdndzN+1L99/Q6byTaGrxoccUEoSUFSjoBhMeTaV22SxYSn2Y4xW29/cm9t7QZJhpSkPIdXTsoQa1PCp4CNEr4Jb2cijsnJsmoyi4r1ZH9kV33UqdnXwQp3JGIUJqcS1eJpTx6RXjwa9pm7trLg1Givouv9kR+41qsy1rTS33EtpJcAKue80iqqSjY9m3tCiy7DrjWtvl9i05C9cm+4ltqYQtatEitTTPlGtWRb0mfOWYORXHinBpFbXD/iGa/FMf5kZavzn8zv8AaP8ATa//AJ+x2Xrsxyx51M7KD3CzRaPlFcyg8knUHgR3R7ZF1S449COHdDtCh493iXR/3+K8/Us+w7Xbm2EPNGqVDTik8QeojVGSkto+eyKJ0WOufVES21yhXZLhGra0K8MVD6ExvwJauXvMtnhNT/Z/nQqTmGq9pt4Kp91aRT+ZKos7Rjqal7iNXQtKOcWiAOLjYUCFAEHUEVB8I9T0DzhtZdk/bi3JtIRu6h1SMgtZIqKadmlO8nlHdw1Z3e5vr0M1mt8iGraUAklKgFCqSQQFCtKjmK5Rq2ivRfGxZySdlatsNommqB00qo64VgnOhz7iCI4+crIy5vk+hpr1osuOeWCAEAecb8q9rvApsZgvts+qUq8iT5R3cf2MffubM8+c9F5ralZGhbZSlbpCEpaSMSzQqpw0AJqchHDrq3vXI225NtiSsk2fbSdlXUtpm0IBJ7KHgk0JOEZioFTlrnEnTxeW9Hld86nuEmtmLY14pYyyd2EopQbmoBSC5u8q0BFeXOkTeO4vXkQla5vik9sx1yNkOlayiVUUjEo0Ayrhr1FcqjjlFTxfWJpj2hkRWlY/1Mtq35CXwNIW22lSVrGEUSA2QF4jwIrxzyPKLI409cl/GZ7LnN8U3tnfbErIuhxUwllW6AK1LA7IIqKnuit08WuW9lleVbUvYk0ar2ey5cLcbaYLiEKWEgDEcKCvDnoqgrTWmcexxefhJz7QvmtSm/1N1LXil1tbzepA7OIalJUnEARrpXPoYm6Zp60ZeJGjYFmOvOILLGLEMKiE0dxo3lUnQ1qeOdDEZYvLejSs+9clN/qY0ha9ntFTwlkNbsFWNOAmgaQ6cOE1OSwMq+sT/B6a4Vz/AIiM826cXGcm0bySVIJeC2wyh1wFQVQJKsQxqz5kVNNYr7hrb0eSyrJxUJSbXocZ+3pVxCUHA826D8yMJoptPzEVFVg1GXmIs/DyaaaK4WuElKL0za2fZjLAUGW0thRqQgUqdKxQopdCy26y3nNt69TqvBZompV5g6ONqT3EjI+dItrnwTUvQpa2tFE7G7XMpaZZd7G+G6UDwcSThB61xJ8Y7GbXx1bXlzKK3p6PQ0cM0CAITtTvj+z5XC2f+5eBDY+yPmX4Vy6+MbMPH72W30RCcuFFMbPbnqtKZwmoYRQurHI6JB+0qh9THUyb1THfn5FEI8TLwvtcdmdkksoSltbI9woCgTQfD+E0APnwjk0ZMq58T8+pfKCa0ULdu2X7KngspUlbZKHWjlVNe0nv4g93COxbXG6vXr0ZRFuMj09Z08h9pDrSgptaQpJHEGPn5xcW4s1GTEQa+37VTKSzr6/hbQVU5ngPE0EWVwc5KK8zxvS2UTsds1U3a2/c7W6xOrVzWskDzJUfCOxmzUKuFefIorW5bLztqyi8WloWEOMrKkEpxJNUlKkqTUEgg8CDUDujj1z4dp9GXtbNAm5bm73ftAKCSSndqwoJdLp3YDmWoT2sWSRSmdb3kLe9fzWufIioHP8A6KKtzjfBDGINYW6ZLdQ6vFVZqfdhIpSmZzjz8SlvS69f0/ye8ImLjhbbCN8QWEFKVBOqt6h1JParQFFKVzrqILJ029df20eOHIy0XY9424otnCl5DqEtqAcS9u8XxOEhXuwKkmtTkIj33Jpe75a+XvPeE6LIu0s2WZd5RS86AXFGhIIwhINCASEJSnLlEp3LveJdEFH2dHOculjW+d4koeK1UWhSlNqW3uyUELCeuaScyK8vFfpLl0/fY4eZ9XdZYdLrb9CUMpKSk4VBlLqe1hWDmXMWuWHjDv1rTXr9dfsOExLOuMWmks78KaBaUfd0WVMgBNDjoASkE5V4RKWTuXFrnz+p4octHCXuAEt4C+SC0tuoRT42G2a/Fw3eLxg8rb3rzX3b/uOAyZy6K3yN9MBSa1ICFApqyWSlFVkJTmVZgmpOZjxXqPhX83scO+p0TF133nWA64jAw1hDiUYcXvGVAYcZzo1magdoUGUeq6MU9Lq/3/ccL2TOMhMQBQ22y7CpeaE40CG3j2in5HRSh6YtQeYMdnBuUocD6r7FFkdPiRZeze+CbRlRiIEw2AHU/RYHJVPOsYMrHdUuXR9C2EuJEjtW0W5ZlbzqsLaElSj3cup0iiEHOSiiTejzVNvzNt2l2U+8dNEp+VpA0r0AzJ4nvpHeShj1+5fUyvc5Hoq6132pCWQw0MhmpR1Wo6qPfHDutdsuJmmK0tG2io9Ky2wXG9qb9rl0+/bT20gfvED/AFJ9RlyjoYWTwPgl0f0K7Ib5kX2KXx3LvsTyvdOmrRPyrOqe5X1740Z2PxLjXVdSFU9cmXrHHLyidtF8hMOiTYVVppVXCnPG4Mgkcwn690dnBx+BccurKLJb5IsXZddb2CSAWKPu0W7zGXZT+UepMYMu/vZ8uiLIR4UTGMpMQAgBACAEAIAQAgBACAEAIAQBh2vZjcywtl5OJtYoR/UciNaxOE3CSkg1taPPFs2VOWDPJW2o0z3btOy4nilQ0rpVPiI7cJ15Nen+noZmnBljftqWvDImW3vs8zkrdk/MnPLTGn1EYe7ni2cetot2prRvtnlxkWY0qqg4+58blKCg0SkcBx6nwpTk5LufokewhwkvjKTEAIAq68WyRl2cMwl8MME43UgUIIzJQrRIOvSOjVnSUOHW2Vutb2avaPtVBSqXkFZGoXMDlyb/APry5izFwte1Z+hGdnkhsi2eEKROzaCkChYaUM+i1Dh0HjyhmZX+3D5sV1+bLljlFwgBACAEAIAQAgBACAEAIAQAgBACAMS1bMamWlNPoC21apP1HEHrE4TlB8UQ1vqUje3ZJMSyt7JFTzYNQmtHUU0pSmKnSh6R1qc6E+U+T+hRKprmjCsbapaEmQ2+A8E5FL4UlwU+9r5gxOeFVZzjy+B4rJLkyayO2yVUPesPNnjTCoeGYPpGSXZ010aZNWozV7ZLPAy3xPLd0+piH/b7fcS7yJorW24ChEtKmv2nlUA/KmpPmIuh2b/7y/Qg7vQhczadq20vAA46n7DacLSfxHTzJ0jWoU4630+5DcpllXF2TtSqkvTZDzwzSgD3aDzz+I9Tl0jBkZzn7MOSLIVpdSy455aIAQAgBACAEAIAQAgBACAEAIAQAgBACAEAa+1bDl5lNH2W3R99IPrrFkLJw8L0GkyndoV0JOWzZZwV++4fQqIjqY19k/EyicUuhXlmSqVu4VCorzMbptpbRSupedz7hWfu0uGWQpRGqytXopRA8o492TbvXEaoxRP2GUoSEoSEpGgSAB5CMTbfUmc48AgB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11313" name="Picture 56" descr="https://encrypted-tbn2.gstatic.com/images?q=tbn:ANd9GcQMKi0Ai_S8_a-vuVcp8hunu1s82nTah1xxJ0KSVXlJ0ibbEuFXRg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2071688" y="37861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4" name="Picture 58" descr="http://www.promost.pl/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7500938" y="5715000"/>
            <a:ext cx="10715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5" name="Picture 60" descr="BD Center Sp. z o. o.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3429000" y="6157913"/>
            <a:ext cx="928688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62068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pl-PL" sz="2800" b="0" dirty="0" smtClean="0">
                <a:solidFill>
                  <a:srgbClr val="000000"/>
                </a:solidFill>
                <a:latin typeface="+mn-lt"/>
              </a:rPr>
              <a:t>WIZJA UNII EUROPEJSKIEJ</a:t>
            </a:r>
            <a:endParaRPr lang="pl-PL" sz="2800" b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665" y="4256892"/>
            <a:ext cx="2324304" cy="44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Documents\Pictures\Wyroby\Black Hawk\Black Hawk\Black Hawk 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58" y="4797151"/>
            <a:ext cx="2848131" cy="180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-1" y="805171"/>
            <a:ext cx="914399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00"/>
                </a:solidFill>
              </a:rPr>
              <a:t>STRATEGIA EUROPA 2020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162497" y="1281533"/>
            <a:ext cx="2736304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Rozwój sprzyjający włączeniu społecznemu</a:t>
            </a:r>
          </a:p>
        </p:txBody>
      </p:sp>
      <p:sp>
        <p:nvSpPr>
          <p:cNvPr id="7" name="Prostokąt 6"/>
          <p:cNvSpPr/>
          <p:nvPr/>
        </p:nvSpPr>
        <p:spPr>
          <a:xfrm>
            <a:off x="3226694" y="1276071"/>
            <a:ext cx="2736304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Rozwój zrównoważony</a:t>
            </a:r>
          </a:p>
        </p:txBody>
      </p:sp>
      <p:sp>
        <p:nvSpPr>
          <p:cNvPr id="8" name="Prostokąt 7"/>
          <p:cNvSpPr/>
          <p:nvPr/>
        </p:nvSpPr>
        <p:spPr>
          <a:xfrm>
            <a:off x="252700" y="1276071"/>
            <a:ext cx="2736304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Rozwój inteligentny</a:t>
            </a:r>
          </a:p>
        </p:txBody>
      </p:sp>
      <p:sp>
        <p:nvSpPr>
          <p:cNvPr id="9" name="Prostokąt 8"/>
          <p:cNvSpPr/>
          <p:nvPr/>
        </p:nvSpPr>
        <p:spPr>
          <a:xfrm>
            <a:off x="6165792" y="2018304"/>
            <a:ext cx="2736304" cy="15121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Wspieranie gospodarki o wysokim poziomie zatrudnienia, zapewniającej spójność społeczną i terytorialną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226693" y="2022841"/>
            <a:ext cx="2736304" cy="15121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Wspieranie gospodarki o efektywniej korzystającej z zasobów, bardziej przyjaznej środowisku i bardziej konkurencyjnej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52700" y="2022841"/>
            <a:ext cx="2736304" cy="15121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Rozwój gospodarki opartej na wiedzy i innowacji</a:t>
            </a:r>
          </a:p>
        </p:txBody>
      </p:sp>
      <p:pic>
        <p:nvPicPr>
          <p:cNvPr id="12" name="Picture 5" descr="Untitled-5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1" y="4180015"/>
            <a:ext cx="1670263" cy="242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Documents\Kraina Podkarpacie\Klaster Jakości Życia\Akty normatywne\Kraina-Podkarpacie-LOGO-p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24701" y="4180015"/>
            <a:ext cx="1752789" cy="92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 descr="C:\Documents\Kraina Podkarpacie\Zdjęcia\zdj Rzeszow\SOSNOWSKI11C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58" y="5016359"/>
            <a:ext cx="2378843" cy="16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58" y="4180015"/>
            <a:ext cx="2378843" cy="84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ole tekstowe 15"/>
          <p:cNvSpPr txBox="1"/>
          <p:nvPr/>
        </p:nvSpPr>
        <p:spPr>
          <a:xfrm>
            <a:off x="0" y="3652765"/>
            <a:ext cx="9144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00"/>
                </a:solidFill>
              </a:rPr>
              <a:t>STRATEGIA PODKARPACIE 2020</a:t>
            </a: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17" name="Picture 2" descr="http://t0.gstatic.com/images?q=tbn:ANd9GcTDE8Ta3J_RyqoQ6aaquZlAUBtEj_cp4j_-4OqRRNhj4RIPr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1" y="5128020"/>
            <a:ext cx="1748452" cy="149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ostokąt 17"/>
          <p:cNvSpPr/>
          <p:nvPr/>
        </p:nvSpPr>
        <p:spPr>
          <a:xfrm>
            <a:off x="243091" y="4167265"/>
            <a:ext cx="4168798" cy="244115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4745857" y="4180015"/>
            <a:ext cx="4127295" cy="244115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90688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0"/>
            <a:ext cx="8207375" cy="620713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0" dirty="0" smtClean="0">
                <a:solidFill>
                  <a:srgbClr val="000000"/>
                </a:solidFill>
                <a:latin typeface="+mn-lt"/>
              </a:rPr>
              <a:t>10 CELÓW KLASTRA JAKOŚCI ŻYCIA </a:t>
            </a:r>
            <a:endParaRPr lang="pl-PL" sz="2800" b="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" name="Grupa 3"/>
          <p:cNvGrpSpPr>
            <a:grpSpLocks/>
          </p:cNvGrpSpPr>
          <p:nvPr/>
        </p:nvGrpSpPr>
        <p:grpSpPr bwMode="auto">
          <a:xfrm>
            <a:off x="107950" y="971550"/>
            <a:ext cx="8856663" cy="4914900"/>
            <a:chOff x="107501" y="970816"/>
            <a:chExt cx="8491664" cy="4915749"/>
          </a:xfrm>
        </p:grpSpPr>
        <p:grpSp>
          <p:nvGrpSpPr>
            <p:cNvPr id="4" name="Grupa 4"/>
            <p:cNvGrpSpPr>
              <a:grpSpLocks/>
            </p:cNvGrpSpPr>
            <p:nvPr/>
          </p:nvGrpSpPr>
          <p:grpSpPr bwMode="auto">
            <a:xfrm>
              <a:off x="107504" y="970816"/>
              <a:ext cx="8491661" cy="369331"/>
              <a:chOff x="77856" y="1294820"/>
              <a:chExt cx="5861764" cy="210503"/>
            </a:xfrm>
          </p:grpSpPr>
          <p:sp>
            <p:nvSpPr>
              <p:cNvPr id="13344" name="Prostokąt 32"/>
              <p:cNvSpPr>
                <a:spLocks noChangeArrowheads="1"/>
              </p:cNvSpPr>
              <p:nvPr/>
            </p:nvSpPr>
            <p:spPr bwMode="auto">
              <a:xfrm>
                <a:off x="425804" y="1294820"/>
                <a:ext cx="5513816" cy="210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altLang="pl-PL">
                    <a:solidFill>
                      <a:srgbClr val="000000"/>
                    </a:solidFill>
                    <a:latin typeface="Calibri" charset="0"/>
                  </a:rPr>
                  <a:t>Określenie rzeczywistego potencjału sektora Jakości Życia na Podkarpaciu</a:t>
                </a:r>
              </a:p>
            </p:txBody>
          </p:sp>
          <p:sp>
            <p:nvSpPr>
              <p:cNvPr id="34" name="Prostokąt 33"/>
              <p:cNvSpPr/>
              <p:nvPr/>
            </p:nvSpPr>
            <p:spPr>
              <a:xfrm>
                <a:off x="77854" y="1294820"/>
                <a:ext cx="347777" cy="21085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5" name="Grupa 5"/>
            <p:cNvGrpSpPr>
              <a:grpSpLocks/>
            </p:cNvGrpSpPr>
            <p:nvPr/>
          </p:nvGrpSpPr>
          <p:grpSpPr bwMode="auto">
            <a:xfrm>
              <a:off x="107505" y="1427917"/>
              <a:ext cx="8482878" cy="646332"/>
              <a:chOff x="102019" y="1294819"/>
              <a:chExt cx="7118677" cy="646332"/>
            </a:xfrm>
          </p:grpSpPr>
          <p:sp>
            <p:nvSpPr>
              <p:cNvPr id="13342" name="Prostokąt 30"/>
              <p:cNvSpPr>
                <a:spLocks noChangeArrowheads="1"/>
              </p:cNvSpPr>
              <p:nvPr/>
            </p:nvSpPr>
            <p:spPr bwMode="auto">
              <a:xfrm>
                <a:off x="525495" y="1294820"/>
                <a:ext cx="669520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altLang="pl-PL">
                    <a:solidFill>
                      <a:srgbClr val="000000"/>
                    </a:solidFill>
                    <a:latin typeface="Calibri" charset="0"/>
                  </a:rPr>
                  <a:t>Zmiana postaw społecznych mieszkańców, na sprzyjające nowoczesnej, zrównoważonej turystyce </a:t>
                </a:r>
              </a:p>
            </p:txBody>
          </p:sp>
          <p:sp>
            <p:nvSpPr>
              <p:cNvPr id="32" name="Prostokąt 31"/>
              <p:cNvSpPr/>
              <p:nvPr/>
            </p:nvSpPr>
            <p:spPr>
              <a:xfrm>
                <a:off x="102016" y="1294997"/>
                <a:ext cx="422786" cy="64622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6" name="Grupa 6"/>
            <p:cNvGrpSpPr>
              <a:grpSpLocks/>
            </p:cNvGrpSpPr>
            <p:nvPr/>
          </p:nvGrpSpPr>
          <p:grpSpPr bwMode="auto">
            <a:xfrm>
              <a:off x="107501" y="3759005"/>
              <a:ext cx="8482883" cy="369333"/>
              <a:chOff x="102015" y="1294819"/>
              <a:chExt cx="7118682" cy="369333"/>
            </a:xfrm>
          </p:grpSpPr>
          <p:sp>
            <p:nvSpPr>
              <p:cNvPr id="13340" name="Prostokąt 28"/>
              <p:cNvSpPr>
                <a:spLocks noChangeArrowheads="1"/>
              </p:cNvSpPr>
              <p:nvPr/>
            </p:nvSpPr>
            <p:spPr bwMode="auto">
              <a:xfrm>
                <a:off x="525496" y="1294820"/>
                <a:ext cx="669520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altLang="pl-PL">
                    <a:solidFill>
                      <a:srgbClr val="000000"/>
                    </a:solidFill>
                    <a:latin typeface="Calibri" charset="0"/>
                  </a:rPr>
                  <a:t>Oczyszczenie i estetyzacja środowiska naturalnego</a:t>
                </a:r>
              </a:p>
            </p:txBody>
          </p:sp>
          <p:sp>
            <p:nvSpPr>
              <p:cNvPr id="30" name="Prostokąt 29"/>
              <p:cNvSpPr/>
              <p:nvPr/>
            </p:nvSpPr>
            <p:spPr>
              <a:xfrm>
                <a:off x="102015" y="1294762"/>
                <a:ext cx="422786" cy="36995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dirty="0">
                    <a:solidFill>
                      <a:prstClr val="black"/>
                    </a:solidFill>
                  </a:rPr>
                  <a:t>6</a:t>
                </a:r>
              </a:p>
            </p:txBody>
          </p:sp>
        </p:grpSp>
        <p:grpSp>
          <p:nvGrpSpPr>
            <p:cNvPr id="7" name="Grupa 7"/>
            <p:cNvGrpSpPr>
              <a:grpSpLocks/>
            </p:cNvGrpSpPr>
            <p:nvPr/>
          </p:nvGrpSpPr>
          <p:grpSpPr bwMode="auto">
            <a:xfrm>
              <a:off x="107506" y="2605967"/>
              <a:ext cx="8482878" cy="646332"/>
              <a:chOff x="102019" y="1294819"/>
              <a:chExt cx="7118678" cy="646332"/>
            </a:xfrm>
          </p:grpSpPr>
          <p:sp>
            <p:nvSpPr>
              <p:cNvPr id="13338" name="Prostokąt 26"/>
              <p:cNvSpPr>
                <a:spLocks noChangeArrowheads="1"/>
              </p:cNvSpPr>
              <p:nvPr/>
            </p:nvSpPr>
            <p:spPr bwMode="auto">
              <a:xfrm>
                <a:off x="525496" y="1294820"/>
                <a:ext cx="669520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altLang="pl-PL">
                    <a:solidFill>
                      <a:srgbClr val="000000"/>
                    </a:solidFill>
                    <a:latin typeface="Calibri" charset="0"/>
                  </a:rPr>
                  <a:t>Dostosowanie edukacji i nauki do lokalnych potrzeb nowoczesnej, zrównoważonej turystyki </a:t>
                </a:r>
              </a:p>
            </p:txBody>
          </p:sp>
          <p:sp>
            <p:nvSpPr>
              <p:cNvPr id="28" name="Prostokąt 27"/>
              <p:cNvSpPr/>
              <p:nvPr/>
            </p:nvSpPr>
            <p:spPr>
              <a:xfrm>
                <a:off x="102015" y="1295075"/>
                <a:ext cx="422786" cy="64622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</p:grpSp>
        <p:grpSp>
          <p:nvGrpSpPr>
            <p:cNvPr id="8" name="Grupa 8"/>
            <p:cNvGrpSpPr>
              <a:grpSpLocks/>
            </p:cNvGrpSpPr>
            <p:nvPr/>
          </p:nvGrpSpPr>
          <p:grpSpPr bwMode="auto">
            <a:xfrm>
              <a:off x="107503" y="3324907"/>
              <a:ext cx="8482881" cy="369333"/>
              <a:chOff x="102017" y="1294819"/>
              <a:chExt cx="7118680" cy="369333"/>
            </a:xfrm>
          </p:grpSpPr>
          <p:sp>
            <p:nvSpPr>
              <p:cNvPr id="13336" name="Prostokąt 24"/>
              <p:cNvSpPr>
                <a:spLocks noChangeArrowheads="1"/>
              </p:cNvSpPr>
              <p:nvPr/>
            </p:nvSpPr>
            <p:spPr bwMode="auto">
              <a:xfrm>
                <a:off x="525497" y="1294820"/>
                <a:ext cx="6695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altLang="pl-PL">
                    <a:solidFill>
                      <a:srgbClr val="000000"/>
                    </a:solidFill>
                    <a:latin typeface="Calibri" charset="0"/>
                  </a:rPr>
                  <a:t>Zintegrowanie uczestników sektora Jakości Życia</a:t>
                </a:r>
              </a:p>
            </p:txBody>
          </p:sp>
          <p:sp>
            <p:nvSpPr>
              <p:cNvPr id="26" name="Prostokąt 25"/>
              <p:cNvSpPr/>
              <p:nvPr/>
            </p:nvSpPr>
            <p:spPr>
              <a:xfrm>
                <a:off x="102015" y="1295398"/>
                <a:ext cx="422786" cy="36836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</p:grpSp>
        <p:grpSp>
          <p:nvGrpSpPr>
            <p:cNvPr id="9" name="Grupa 9"/>
            <p:cNvGrpSpPr>
              <a:grpSpLocks/>
            </p:cNvGrpSpPr>
            <p:nvPr/>
          </p:nvGrpSpPr>
          <p:grpSpPr bwMode="auto">
            <a:xfrm>
              <a:off x="107504" y="2145518"/>
              <a:ext cx="8482879" cy="369333"/>
              <a:chOff x="102017" y="1294819"/>
              <a:chExt cx="7118679" cy="369333"/>
            </a:xfrm>
          </p:grpSpPr>
          <p:sp>
            <p:nvSpPr>
              <p:cNvPr id="13334" name="Prostokąt 22"/>
              <p:cNvSpPr>
                <a:spLocks noChangeArrowheads="1"/>
              </p:cNvSpPr>
              <p:nvPr/>
            </p:nvSpPr>
            <p:spPr bwMode="auto">
              <a:xfrm>
                <a:off x="525496" y="1294820"/>
                <a:ext cx="6695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altLang="pl-PL">
                    <a:solidFill>
                      <a:srgbClr val="000000"/>
                    </a:solidFill>
                    <a:latin typeface="Calibri" charset="0"/>
                  </a:rPr>
                  <a:t>Pozyskanie akceptacji kluczowych uczestników dla wizji sektora Jakości Życia</a:t>
                </a:r>
              </a:p>
            </p:txBody>
          </p:sp>
          <p:sp>
            <p:nvSpPr>
              <p:cNvPr id="24" name="Prostokąt 23"/>
              <p:cNvSpPr/>
              <p:nvPr/>
            </p:nvSpPr>
            <p:spPr>
              <a:xfrm>
                <a:off x="102015" y="1295070"/>
                <a:ext cx="422786" cy="36836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  <p:grpSp>
          <p:nvGrpSpPr>
            <p:cNvPr id="10" name="Grupa 10"/>
            <p:cNvGrpSpPr>
              <a:grpSpLocks/>
            </p:cNvGrpSpPr>
            <p:nvPr/>
          </p:nvGrpSpPr>
          <p:grpSpPr bwMode="auto">
            <a:xfrm>
              <a:off x="107502" y="4187001"/>
              <a:ext cx="8482882" cy="369333"/>
              <a:chOff x="102016" y="1294819"/>
              <a:chExt cx="7118681" cy="369333"/>
            </a:xfrm>
          </p:grpSpPr>
          <p:sp>
            <p:nvSpPr>
              <p:cNvPr id="13332" name="Prostokąt 20"/>
              <p:cNvSpPr>
                <a:spLocks noChangeArrowheads="1"/>
              </p:cNvSpPr>
              <p:nvPr/>
            </p:nvSpPr>
            <p:spPr bwMode="auto">
              <a:xfrm>
                <a:off x="525496" y="1294820"/>
                <a:ext cx="669520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altLang="pl-PL">
                    <a:solidFill>
                      <a:srgbClr val="000000"/>
                    </a:solidFill>
                    <a:latin typeface="Calibri" charset="0"/>
                  </a:rPr>
                  <a:t>Wypracowanie prototypów nowoczesnych rozwiązań technologicznych </a:t>
                </a:r>
              </a:p>
            </p:txBody>
          </p:sp>
          <p:sp>
            <p:nvSpPr>
              <p:cNvPr id="22" name="Prostokąt 21"/>
              <p:cNvSpPr/>
              <p:nvPr/>
            </p:nvSpPr>
            <p:spPr>
              <a:xfrm>
                <a:off x="102015" y="1295464"/>
                <a:ext cx="422786" cy="36836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dirty="0">
                    <a:solidFill>
                      <a:prstClr val="black"/>
                    </a:solidFill>
                  </a:rPr>
                  <a:t>7</a:t>
                </a:r>
              </a:p>
            </p:txBody>
          </p:sp>
        </p:grpSp>
        <p:grpSp>
          <p:nvGrpSpPr>
            <p:cNvPr id="11" name="Grupa 11"/>
            <p:cNvGrpSpPr>
              <a:grpSpLocks/>
            </p:cNvGrpSpPr>
            <p:nvPr/>
          </p:nvGrpSpPr>
          <p:grpSpPr bwMode="auto">
            <a:xfrm>
              <a:off x="107504" y="4644355"/>
              <a:ext cx="8482880" cy="369333"/>
              <a:chOff x="102018" y="1294819"/>
              <a:chExt cx="7118679" cy="369333"/>
            </a:xfrm>
          </p:grpSpPr>
          <p:sp>
            <p:nvSpPr>
              <p:cNvPr id="13330" name="Prostokąt 18"/>
              <p:cNvSpPr>
                <a:spLocks noChangeArrowheads="1"/>
              </p:cNvSpPr>
              <p:nvPr/>
            </p:nvSpPr>
            <p:spPr bwMode="auto">
              <a:xfrm>
                <a:off x="525497" y="1294820"/>
                <a:ext cx="6695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altLang="pl-PL">
                    <a:solidFill>
                      <a:srgbClr val="000000"/>
                    </a:solidFill>
                    <a:latin typeface="Calibri" charset="0"/>
                  </a:rPr>
                  <a:t>Zapewnienie przyszłych  źródeł finansowania</a:t>
                </a:r>
              </a:p>
            </p:txBody>
          </p:sp>
          <p:sp>
            <p:nvSpPr>
              <p:cNvPr id="20" name="Prostokąt 19"/>
              <p:cNvSpPr/>
              <p:nvPr/>
            </p:nvSpPr>
            <p:spPr>
              <a:xfrm>
                <a:off x="102016" y="1295389"/>
                <a:ext cx="422786" cy="36836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dirty="0">
                    <a:solidFill>
                      <a:prstClr val="black"/>
                    </a:solidFill>
                  </a:rPr>
                  <a:t>8</a:t>
                </a:r>
              </a:p>
            </p:txBody>
          </p:sp>
        </p:grpSp>
        <p:grpSp>
          <p:nvGrpSpPr>
            <p:cNvPr id="12" name="Grupa 12"/>
            <p:cNvGrpSpPr>
              <a:grpSpLocks/>
            </p:cNvGrpSpPr>
            <p:nvPr/>
          </p:nvGrpSpPr>
          <p:grpSpPr bwMode="auto">
            <a:xfrm>
              <a:off x="107502" y="5076992"/>
              <a:ext cx="8482882" cy="369333"/>
              <a:chOff x="102016" y="1294819"/>
              <a:chExt cx="7118681" cy="369333"/>
            </a:xfrm>
          </p:grpSpPr>
          <p:sp>
            <p:nvSpPr>
              <p:cNvPr id="13328" name="Prostokąt 16"/>
              <p:cNvSpPr>
                <a:spLocks noChangeArrowheads="1"/>
              </p:cNvSpPr>
              <p:nvPr/>
            </p:nvSpPr>
            <p:spPr bwMode="auto">
              <a:xfrm>
                <a:off x="525496" y="1294820"/>
                <a:ext cx="669520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altLang="pl-PL">
                    <a:solidFill>
                      <a:srgbClr val="000000"/>
                    </a:solidFill>
                    <a:latin typeface="Calibri" charset="0"/>
                  </a:rPr>
                  <a:t>Wypracowanie strategii informacyjnej i promocyjnej</a:t>
                </a:r>
              </a:p>
            </p:txBody>
          </p:sp>
          <p:sp>
            <p:nvSpPr>
              <p:cNvPr id="18" name="Prostokąt 17"/>
              <p:cNvSpPr/>
              <p:nvPr/>
            </p:nvSpPr>
            <p:spPr>
              <a:xfrm>
                <a:off x="102015" y="1294627"/>
                <a:ext cx="422786" cy="36995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dirty="0">
                    <a:solidFill>
                      <a:prstClr val="black"/>
                    </a:solidFill>
                  </a:rPr>
                  <a:t>9</a:t>
                </a:r>
              </a:p>
            </p:txBody>
          </p:sp>
        </p:grpSp>
        <p:grpSp>
          <p:nvGrpSpPr>
            <p:cNvPr id="13" name="Grupa 13"/>
            <p:cNvGrpSpPr>
              <a:grpSpLocks/>
            </p:cNvGrpSpPr>
            <p:nvPr/>
          </p:nvGrpSpPr>
          <p:grpSpPr bwMode="auto">
            <a:xfrm>
              <a:off x="107502" y="5517232"/>
              <a:ext cx="8482882" cy="369333"/>
              <a:chOff x="102016" y="1294819"/>
              <a:chExt cx="7118681" cy="369333"/>
            </a:xfrm>
          </p:grpSpPr>
          <p:sp>
            <p:nvSpPr>
              <p:cNvPr id="13326" name="Prostokąt 14"/>
              <p:cNvSpPr>
                <a:spLocks noChangeArrowheads="1"/>
              </p:cNvSpPr>
              <p:nvPr/>
            </p:nvSpPr>
            <p:spPr bwMode="auto">
              <a:xfrm>
                <a:off x="525496" y="1294820"/>
                <a:ext cx="669520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altLang="pl-PL">
                    <a:solidFill>
                      <a:srgbClr val="000000"/>
                    </a:solidFill>
                    <a:latin typeface="Calibri" charset="0"/>
                  </a:rPr>
                  <a:t>Przyciągnięcie inwestorów krajowych i zagranicznych</a:t>
                </a:r>
              </a:p>
            </p:txBody>
          </p:sp>
          <p:sp>
            <p:nvSpPr>
              <p:cNvPr id="16" name="Prostokąt 15"/>
              <p:cNvSpPr/>
              <p:nvPr/>
            </p:nvSpPr>
            <p:spPr>
              <a:xfrm>
                <a:off x="102015" y="1294201"/>
                <a:ext cx="422786" cy="36995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PROJEKTY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14282" y="1214422"/>
            <a:ext cx="842968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smtClean="0"/>
              <a:t> </a:t>
            </a:r>
            <a:r>
              <a:rPr lang="pl-PL" sz="3200" dirty="0" smtClean="0"/>
              <a:t>Kluczowy Projekt Strategiczny – „Zielone Wzgórza Podkarpacia”</a:t>
            </a:r>
          </a:p>
          <a:p>
            <a:endParaRPr lang="pl-PL" sz="3200" dirty="0" smtClean="0"/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MAPS – Model Aktywizacji Powiatu Strzyżowskiego</a:t>
            </a:r>
          </a:p>
          <a:p>
            <a:endParaRPr lang="pl-PL" sz="3200" dirty="0" smtClean="0"/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Projekt szkoleniowo – doradczy w ramach POKL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971600" y="1628800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Ośrodek rekreacyjny 1</a:t>
            </a:r>
            <a:endParaRPr lang="pl-PL" sz="14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989410" y="3645024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SPA</a:t>
            </a:r>
            <a:endParaRPr lang="pl-PL" sz="1400" dirty="0"/>
          </a:p>
        </p:txBody>
      </p:sp>
      <p:sp>
        <p:nvSpPr>
          <p:cNvPr id="7" name="Prostokąt zaokrąglony 6"/>
          <p:cNvSpPr/>
          <p:nvPr/>
        </p:nvSpPr>
        <p:spPr>
          <a:xfrm>
            <a:off x="1000225" y="4293096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Klinika 1</a:t>
            </a:r>
            <a:endParaRPr lang="pl-PL" sz="1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984313" y="5013176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Klinika 2</a:t>
            </a:r>
            <a:endParaRPr lang="pl-PL" sz="1400" dirty="0"/>
          </a:p>
        </p:txBody>
      </p:sp>
      <p:sp>
        <p:nvSpPr>
          <p:cNvPr id="9" name="Prostokąt zaokrąglony 8"/>
          <p:cNvSpPr/>
          <p:nvPr/>
        </p:nvSpPr>
        <p:spPr>
          <a:xfrm>
            <a:off x="1000225" y="5733256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……………</a:t>
            </a:r>
            <a:endParaRPr lang="pl-PL" sz="1400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984313" y="2924944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Ośrodek szkoleniowy</a:t>
            </a:r>
            <a:endParaRPr lang="pl-PL" sz="1400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971600" y="2276872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Ośrodek rekreacyjny 2</a:t>
            </a:r>
            <a:endParaRPr lang="pl-PL" sz="1400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755576" y="1412776"/>
            <a:ext cx="3600400" cy="511256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1115616" y="86865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Zintegrowany produkt</a:t>
            </a:r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2771800" y="1651665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Starostwo 1</a:t>
            </a:r>
            <a:endParaRPr lang="pl-PL" sz="1400" dirty="0"/>
          </a:p>
        </p:txBody>
      </p:sp>
      <p:sp>
        <p:nvSpPr>
          <p:cNvPr id="17" name="Prostokąt zaokrąglony 16"/>
          <p:cNvSpPr/>
          <p:nvPr/>
        </p:nvSpPr>
        <p:spPr>
          <a:xfrm>
            <a:off x="2771800" y="2276872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Starostwo 2</a:t>
            </a:r>
            <a:endParaRPr lang="pl-PL" sz="1400" dirty="0"/>
          </a:p>
        </p:txBody>
      </p:sp>
      <p:sp>
        <p:nvSpPr>
          <p:cNvPr id="18" name="Prostokąt zaokrąglony 17"/>
          <p:cNvSpPr/>
          <p:nvPr/>
        </p:nvSpPr>
        <p:spPr>
          <a:xfrm>
            <a:off x="2771800" y="2924944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Gmina 1</a:t>
            </a:r>
            <a:endParaRPr lang="pl-PL" sz="1400" dirty="0"/>
          </a:p>
        </p:txBody>
      </p:sp>
      <p:sp>
        <p:nvSpPr>
          <p:cNvPr id="19" name="Prostokąt zaokrąglony 18"/>
          <p:cNvSpPr/>
          <p:nvPr/>
        </p:nvSpPr>
        <p:spPr>
          <a:xfrm>
            <a:off x="2771800" y="3645024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Gmina 2</a:t>
            </a:r>
            <a:endParaRPr lang="pl-PL" sz="1400" dirty="0"/>
          </a:p>
        </p:txBody>
      </p:sp>
      <p:sp>
        <p:nvSpPr>
          <p:cNvPr id="20" name="Prostokąt zaokrąglony 19"/>
          <p:cNvSpPr/>
          <p:nvPr/>
        </p:nvSpPr>
        <p:spPr>
          <a:xfrm>
            <a:off x="2771800" y="4293096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Klaster</a:t>
            </a:r>
            <a:endParaRPr lang="pl-PL" sz="1400" dirty="0"/>
          </a:p>
        </p:txBody>
      </p:sp>
      <p:sp>
        <p:nvSpPr>
          <p:cNvPr id="21" name="Prostokąt zaokrąglony 20"/>
          <p:cNvSpPr/>
          <p:nvPr/>
        </p:nvSpPr>
        <p:spPr>
          <a:xfrm>
            <a:off x="4758375" y="1632185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Uczelnia 1</a:t>
            </a:r>
            <a:endParaRPr lang="pl-PL" sz="1400" dirty="0"/>
          </a:p>
        </p:txBody>
      </p:sp>
      <p:sp>
        <p:nvSpPr>
          <p:cNvPr id="22" name="Prostokąt zaokrąglony 21"/>
          <p:cNvSpPr/>
          <p:nvPr/>
        </p:nvSpPr>
        <p:spPr>
          <a:xfrm>
            <a:off x="4788024" y="2276872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Uczelnia 2</a:t>
            </a:r>
            <a:endParaRPr lang="pl-PL" sz="1400" dirty="0"/>
          </a:p>
        </p:txBody>
      </p:sp>
      <p:sp>
        <p:nvSpPr>
          <p:cNvPr id="23" name="Prostokąt zaokrąglony 22"/>
          <p:cNvSpPr/>
          <p:nvPr/>
        </p:nvSpPr>
        <p:spPr>
          <a:xfrm>
            <a:off x="4871028" y="2950679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Uczelnia 3</a:t>
            </a:r>
            <a:endParaRPr lang="pl-PL" sz="1400" dirty="0"/>
          </a:p>
        </p:txBody>
      </p:sp>
      <p:sp>
        <p:nvSpPr>
          <p:cNvPr id="24" name="Prostokąt zaokrąglony 23"/>
          <p:cNvSpPr/>
          <p:nvPr/>
        </p:nvSpPr>
        <p:spPr>
          <a:xfrm>
            <a:off x="6444208" y="1628800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Technologia 1</a:t>
            </a:r>
            <a:endParaRPr lang="pl-PL" sz="1400" dirty="0"/>
          </a:p>
        </p:txBody>
      </p:sp>
      <p:sp>
        <p:nvSpPr>
          <p:cNvPr id="25" name="Prostokąt zaokrąglony 24"/>
          <p:cNvSpPr/>
          <p:nvPr/>
        </p:nvSpPr>
        <p:spPr>
          <a:xfrm>
            <a:off x="6444208" y="2308121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Technologia 2</a:t>
            </a:r>
            <a:endParaRPr lang="pl-PL" sz="1400" dirty="0"/>
          </a:p>
        </p:txBody>
      </p:sp>
      <p:sp>
        <p:nvSpPr>
          <p:cNvPr id="26" name="Prostokąt zaokrąglony 25"/>
          <p:cNvSpPr/>
          <p:nvPr/>
        </p:nvSpPr>
        <p:spPr>
          <a:xfrm>
            <a:off x="6444208" y="2950679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Technologia 3</a:t>
            </a:r>
            <a:endParaRPr lang="pl-PL" sz="1400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4788024" y="86865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Wsparcie innowacyjne</a:t>
            </a:r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4581153" y="1412776"/>
            <a:ext cx="3663255" cy="248427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323527" y="764704"/>
            <a:ext cx="8208912" cy="590465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57158" y="116632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Strategiczny Projekt – „Zielone Wzgórza Podkarpacia”</a:t>
            </a:r>
            <a:endParaRPr lang="pl-PL" sz="2800" dirty="0"/>
          </a:p>
        </p:txBody>
      </p:sp>
      <p:sp>
        <p:nvSpPr>
          <p:cNvPr id="29" name="Prostokąt zaokrąglony 28"/>
          <p:cNvSpPr/>
          <p:nvPr/>
        </p:nvSpPr>
        <p:spPr>
          <a:xfrm>
            <a:off x="4597152" y="4797151"/>
            <a:ext cx="3600400" cy="172819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zaokrąglony 29"/>
          <p:cNvSpPr/>
          <p:nvPr/>
        </p:nvSpPr>
        <p:spPr>
          <a:xfrm>
            <a:off x="4788024" y="5085184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Partner 1</a:t>
            </a:r>
            <a:endParaRPr lang="pl-PL" sz="1400" dirty="0"/>
          </a:p>
        </p:txBody>
      </p:sp>
      <p:sp>
        <p:nvSpPr>
          <p:cNvPr id="31" name="Prostokąt zaokrąglony 30"/>
          <p:cNvSpPr/>
          <p:nvPr/>
        </p:nvSpPr>
        <p:spPr>
          <a:xfrm>
            <a:off x="6373930" y="5071125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Partner 2</a:t>
            </a:r>
            <a:endParaRPr lang="pl-PL" sz="1400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4799020" y="414501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Dobre praktyki</a:t>
            </a:r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3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0076" y="-27384"/>
            <a:ext cx="7901014" cy="648072"/>
          </a:xfrm>
        </p:spPr>
        <p:txBody>
          <a:bodyPr/>
          <a:lstStyle/>
          <a:p>
            <a:r>
              <a:rPr lang="pl-PL" sz="2800" dirty="0" smtClean="0"/>
              <a:t>MAPS – Model Aktywizacji Powiatu Strzyżowskiego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14282" y="1214422"/>
            <a:ext cx="84296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smtClean="0"/>
              <a:t> </a:t>
            </a:r>
            <a:r>
              <a:rPr lang="pl-PL" sz="3200" dirty="0" smtClean="0"/>
              <a:t>Zmiana postaw społecznych na sprzyjające nowoczesnej turystyce</a:t>
            </a:r>
          </a:p>
          <a:p>
            <a:pPr>
              <a:buFont typeface="Arial" pitchFamily="34" charset="0"/>
              <a:buChar char="•"/>
            </a:pPr>
            <a:endParaRPr lang="pl-PL" sz="3200" dirty="0" smtClean="0"/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Aktywizacja zawodowa</a:t>
            </a:r>
          </a:p>
          <a:p>
            <a:pPr>
              <a:buFont typeface="Arial" pitchFamily="34" charset="0"/>
              <a:buChar char="•"/>
            </a:pPr>
            <a:endParaRPr lang="pl-PL" sz="3200" dirty="0" smtClean="0"/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Włączenie społeczne mieszkańców południowej części województwa</a:t>
            </a:r>
          </a:p>
          <a:p>
            <a:pPr>
              <a:buFont typeface="Arial" pitchFamily="34" charset="0"/>
              <a:buChar char="•"/>
            </a:pPr>
            <a:endParaRPr lang="pl-PL" sz="3200" dirty="0" smtClean="0"/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„Zielone” technologie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-27384"/>
            <a:ext cx="7329510" cy="648072"/>
          </a:xfrm>
        </p:spPr>
        <p:txBody>
          <a:bodyPr/>
          <a:lstStyle/>
          <a:p>
            <a:r>
              <a:rPr lang="pl-PL" sz="2800" dirty="0" smtClean="0"/>
              <a:t>Projekt szkoleniowo – doradczy w ramach POKL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14282" y="1214422"/>
            <a:ext cx="84296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200" dirty="0" smtClean="0"/>
          </a:p>
          <a:p>
            <a:pPr>
              <a:buFont typeface="Arial" pitchFamily="34" charset="0"/>
              <a:buChar char="•"/>
            </a:pPr>
            <a:endParaRPr lang="pl-PL" sz="3200" dirty="0" smtClean="0"/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 smtClean="0"/>
          </a:p>
        </p:txBody>
      </p:sp>
      <p:sp>
        <p:nvSpPr>
          <p:cNvPr id="4" name="Prostokąt 3"/>
          <p:cNvSpPr/>
          <p:nvPr/>
        </p:nvSpPr>
        <p:spPr>
          <a:xfrm>
            <a:off x="285720" y="1086226"/>
            <a:ext cx="85725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l-PL" sz="3000" dirty="0" smtClean="0"/>
              <a:t> Najnowsze ”zielone” technologie stosowane  w budownictwie, w tym budownictwie obiektów turystycznych, rekreacyjnych i medycznych </a:t>
            </a:r>
          </a:p>
          <a:p>
            <a:pPr lvl="0">
              <a:buFont typeface="Arial" pitchFamily="34" charset="0"/>
              <a:buChar char="•"/>
            </a:pPr>
            <a:endParaRPr lang="pl-PL" sz="3000" dirty="0" smtClean="0"/>
          </a:p>
          <a:p>
            <a:pPr lvl="0">
              <a:buFont typeface="Arial" pitchFamily="34" charset="0"/>
              <a:buChar char="•"/>
            </a:pPr>
            <a:r>
              <a:rPr lang="pl-PL" sz="3000" dirty="0" smtClean="0"/>
              <a:t> Wykorzystanie „zielonych” źródeł energii</a:t>
            </a:r>
          </a:p>
          <a:p>
            <a:pPr lvl="0"/>
            <a:endParaRPr lang="pl-PL" sz="3000" dirty="0" smtClean="0"/>
          </a:p>
          <a:p>
            <a:pPr lvl="0">
              <a:buFont typeface="Arial" pitchFamily="34" charset="0"/>
              <a:buChar char="•"/>
            </a:pPr>
            <a:r>
              <a:rPr lang="pl-PL" sz="3000" dirty="0" smtClean="0"/>
              <a:t> Najwyższe standardy usług w międzynarodowych usługach turystycznych</a:t>
            </a:r>
          </a:p>
          <a:p>
            <a:pPr lvl="0"/>
            <a:endParaRPr lang="pl-PL" sz="3000" dirty="0" smtClean="0"/>
          </a:p>
          <a:p>
            <a:pPr lvl="0">
              <a:buFont typeface="Arial" pitchFamily="34" charset="0"/>
              <a:buChar char="•"/>
            </a:pPr>
            <a:r>
              <a:rPr lang="pl-PL" sz="3000" dirty="0" smtClean="0"/>
              <a:t> Nowoczesne obiekty medyczne</a:t>
            </a:r>
          </a:p>
          <a:p>
            <a:pPr lvl="0"/>
            <a:endParaRPr lang="pl-PL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28836" y="-27384"/>
            <a:ext cx="5114932" cy="648072"/>
          </a:xfrm>
        </p:spPr>
        <p:txBody>
          <a:bodyPr/>
          <a:lstStyle/>
          <a:p>
            <a:pPr lvl="0"/>
            <a:r>
              <a:rPr lang="pl-PL" sz="2800" dirty="0" smtClean="0"/>
              <a:t>Potencjalne obszary projektowe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14282" y="1214422"/>
            <a:ext cx="84296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200" dirty="0" smtClean="0"/>
          </a:p>
          <a:p>
            <a:pPr>
              <a:buFont typeface="Arial" pitchFamily="34" charset="0"/>
              <a:buChar char="•"/>
            </a:pPr>
            <a:endParaRPr lang="pl-PL" sz="3200" dirty="0" smtClean="0"/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 smtClean="0"/>
          </a:p>
        </p:txBody>
      </p:sp>
      <p:sp>
        <p:nvSpPr>
          <p:cNvPr id="4" name="Prostokąt 3"/>
          <p:cNvSpPr/>
          <p:nvPr/>
        </p:nvSpPr>
        <p:spPr>
          <a:xfrm>
            <a:off x="214282" y="785794"/>
            <a:ext cx="87154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pl-PL" sz="2000" dirty="0" smtClean="0"/>
              <a:t> Projekty technologiczne z zakresu nowoczesnego budownictwa turystycznego, leczniczego…</a:t>
            </a:r>
          </a:p>
          <a:p>
            <a:pPr lvl="1"/>
            <a:endParaRPr lang="pl-PL" sz="2000" dirty="0" smtClean="0"/>
          </a:p>
          <a:p>
            <a:pPr lvl="1">
              <a:buFont typeface="Arial" pitchFamily="34" charset="0"/>
              <a:buChar char="•"/>
            </a:pPr>
            <a:r>
              <a:rPr lang="pl-PL" sz="2000" dirty="0" smtClean="0"/>
              <a:t> „zielone” źródła energii</a:t>
            </a:r>
          </a:p>
          <a:p>
            <a:pPr lvl="1"/>
            <a:endParaRPr lang="pl-PL" sz="2000" dirty="0" smtClean="0"/>
          </a:p>
          <a:p>
            <a:pPr lvl="1">
              <a:buFont typeface="Arial" pitchFamily="34" charset="0"/>
              <a:buChar char="•"/>
            </a:pPr>
            <a:r>
              <a:rPr lang="pl-PL" sz="2000" dirty="0" smtClean="0"/>
              <a:t> Prototyp rewitalizacji tradycyjnego gospodarstwa wiejskiego, z użyciem najnowszych „zielonych” technologii budowlanych i „zielonych” źródeł energii, z przeznaczeniem na cele turystyczno-rekreacyjne</a:t>
            </a:r>
          </a:p>
          <a:p>
            <a:pPr lvl="1"/>
            <a:endParaRPr lang="pl-PL" sz="2000" dirty="0" smtClean="0"/>
          </a:p>
          <a:p>
            <a:pPr lvl="1">
              <a:buFont typeface="Arial" pitchFamily="34" charset="0"/>
              <a:buChar char="•"/>
            </a:pPr>
            <a:r>
              <a:rPr lang="pl-PL" sz="2000" dirty="0" smtClean="0"/>
              <a:t> Analiza możliwości efektywnej generacji energii elektrycznej przy użyciu generatora wiatrowego o pionowej osi obrotu oraz budowa prototypu</a:t>
            </a:r>
          </a:p>
          <a:p>
            <a:pPr lvl="1"/>
            <a:endParaRPr lang="pl-PL" sz="2000" dirty="0" smtClean="0"/>
          </a:p>
          <a:p>
            <a:pPr lvl="1">
              <a:buFont typeface="Arial" pitchFamily="34" charset="0"/>
              <a:buChar char="•"/>
            </a:pPr>
            <a:r>
              <a:rPr lang="pl-PL" sz="2000" dirty="0" smtClean="0"/>
              <a:t> Zbudowanie demonstratora akumulatora energii</a:t>
            </a:r>
          </a:p>
          <a:p>
            <a:pPr lvl="1"/>
            <a:endParaRPr lang="pl-PL" sz="2000" dirty="0" smtClean="0"/>
          </a:p>
          <a:p>
            <a:pPr lvl="1">
              <a:buFont typeface="Arial" pitchFamily="34" charset="0"/>
              <a:buChar char="•"/>
            </a:pPr>
            <a:r>
              <a:rPr lang="pl-PL" sz="2000" dirty="0" smtClean="0"/>
              <a:t> Integracja odnawialnych wiatrowych i słonecznych źródeł energii z akumulatorem energii </a:t>
            </a:r>
          </a:p>
          <a:p>
            <a:pPr lvl="1"/>
            <a:endParaRPr lang="pl-PL" sz="2000" dirty="0" smtClean="0"/>
          </a:p>
          <a:p>
            <a:pPr lvl="1">
              <a:buFont typeface="Arial" pitchFamily="34" charset="0"/>
              <a:buChar char="•"/>
            </a:pPr>
            <a:r>
              <a:rPr lang="pl-PL" sz="2000" dirty="0" smtClean="0"/>
              <a:t> Kondensatory energii</a:t>
            </a:r>
          </a:p>
          <a:p>
            <a:r>
              <a:rPr lang="pl-PL" dirty="0" smtClean="0"/>
              <a:t> </a:t>
            </a:r>
          </a:p>
          <a:p>
            <a:pPr lvl="0"/>
            <a:endParaRPr lang="pl-PL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0" y="836712"/>
            <a:ext cx="8692562" cy="6021288"/>
            <a:chOff x="0" y="836712"/>
            <a:chExt cx="8692562" cy="6021288"/>
          </a:xfrm>
        </p:grpSpPr>
        <p:pic>
          <p:nvPicPr>
            <p:cNvPr id="5" name="Picture 4" descr="E:\poprawa\koło naukowe logistyków\broszura 1\im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6712"/>
              <a:ext cx="4856463" cy="60212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D:\Documents\Kraina Podkarpacie\Klaster Jakości Życia\Akty normatywne\Kraina-Podkarpacie-LOGO-p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234" y="2132856"/>
              <a:ext cx="3703328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rostokąt 7"/>
          <p:cNvSpPr/>
          <p:nvPr/>
        </p:nvSpPr>
        <p:spPr>
          <a:xfrm>
            <a:off x="4672605" y="4479516"/>
            <a:ext cx="4336586" cy="13709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sz="2000" dirty="0">
                <a:solidFill>
                  <a:prstClr val="black"/>
                </a:solidFill>
              </a:rPr>
              <a:t>Rafał Darecki – Koordynator</a:t>
            </a:r>
            <a:br>
              <a:rPr lang="pl-PL" altLang="pl-PL" sz="2000" dirty="0">
                <a:solidFill>
                  <a:prstClr val="black"/>
                </a:solidFill>
              </a:rPr>
            </a:br>
            <a:r>
              <a:rPr lang="pl-PL" altLang="pl-PL" sz="2000" dirty="0" smtClean="0">
                <a:solidFill>
                  <a:prstClr val="black"/>
                </a:solidFill>
              </a:rPr>
              <a:t>tel.: </a:t>
            </a:r>
            <a:r>
              <a:rPr lang="pl-PL" altLang="pl-PL" sz="2000" dirty="0">
                <a:solidFill>
                  <a:prstClr val="black"/>
                </a:solidFill>
              </a:rPr>
              <a:t>660 440 695</a:t>
            </a:r>
            <a:br>
              <a:rPr lang="pl-PL" altLang="pl-PL" sz="2000" dirty="0">
                <a:solidFill>
                  <a:prstClr val="black"/>
                </a:solidFill>
              </a:rPr>
            </a:br>
            <a:r>
              <a:rPr lang="pl-PL" altLang="pl-PL" sz="2000" dirty="0" smtClean="0">
                <a:solidFill>
                  <a:prstClr val="black"/>
                </a:solidFill>
              </a:rPr>
              <a:t>r.darecki@kraina-podkarpacie.pl </a:t>
            </a:r>
            <a:r>
              <a:rPr lang="pl-PL" altLang="pl-PL" sz="2000" dirty="0">
                <a:solidFill>
                  <a:prstClr val="black"/>
                </a:solidFill>
              </a:rPr>
              <a:t/>
            </a:r>
            <a:br>
              <a:rPr lang="pl-PL" altLang="pl-PL" sz="2000" dirty="0">
                <a:solidFill>
                  <a:prstClr val="black"/>
                </a:solidFill>
              </a:rPr>
            </a:br>
            <a:r>
              <a:rPr lang="pl-PL" altLang="pl-PL" sz="2000" dirty="0" smtClean="0">
                <a:solidFill>
                  <a:prstClr val="black"/>
                </a:solidFill>
              </a:rPr>
              <a:t>www.kraina-podkarpacie.pl  </a:t>
            </a:r>
            <a:endParaRPr lang="pl-PL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441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latin typeface="+mn-lt"/>
              </a:rPr>
              <a:t>DROGA ROZWOJU REGIONU</a:t>
            </a:r>
            <a:endParaRPr lang="pl-PL" b="0" dirty="0"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30" t="16400" r="28842" b="8792"/>
          <a:stretch/>
        </p:blipFill>
        <p:spPr bwMode="auto">
          <a:xfrm>
            <a:off x="425047" y="700395"/>
            <a:ext cx="3104974" cy="289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45"/>
          <a:stretch/>
        </p:blipFill>
        <p:spPr bwMode="auto">
          <a:xfrm>
            <a:off x="395536" y="3922095"/>
            <a:ext cx="2876282" cy="275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az 8" descr="Rozwój 2000-20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2183" y="700395"/>
            <a:ext cx="4220629" cy="4032448"/>
          </a:xfrm>
          <a:prstGeom prst="rect">
            <a:avLst/>
          </a:prstGeom>
          <a:ln>
            <a:noFill/>
          </a:ln>
        </p:spPr>
      </p:pic>
      <p:sp>
        <p:nvSpPr>
          <p:cNvPr id="10" name="pole tekstowe 9"/>
          <p:cNvSpPr txBox="1"/>
          <p:nvPr/>
        </p:nvSpPr>
        <p:spPr>
          <a:xfrm>
            <a:off x="0" y="3572538"/>
            <a:ext cx="3779912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KONCENTRACJA PRZEMYSŁU LOTNICZEGO</a:t>
            </a:r>
            <a:endParaRPr lang="pl-PL" sz="16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612183" y="4732843"/>
            <a:ext cx="4237797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DYNAMIKA PKB W PODREGIONACH</a:t>
            </a:r>
            <a:endParaRPr lang="pl-PL" sz="1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099454" y="6336806"/>
            <a:ext cx="3992825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ATRAKCYJNOŚĆ ROLNICZO-TURYSTYCZNA</a:t>
            </a:r>
            <a:endParaRPr lang="pl-PL" sz="1600" dirty="0"/>
          </a:p>
        </p:txBody>
      </p:sp>
    </p:spTree>
    <p:extLst>
      <p:ext uri="{BB962C8B-B14F-4D97-AF65-F5344CB8AC3E}">
        <p14:creationId xmlns="" xmlns:p14="http://schemas.microsoft.com/office/powerpoint/2010/main" val="1188903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ATUTY </a:t>
            </a:r>
            <a:r>
              <a:rPr lang="pl-PL" b="0" dirty="0">
                <a:latin typeface="+mn-lt"/>
              </a:rPr>
              <a:t>PODKARPACIA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1484784"/>
            <a:ext cx="493204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prstClr val="black"/>
                </a:solidFill>
              </a:rPr>
              <a:t>DOLINA LOTNICZA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-14768" y="2088724"/>
            <a:ext cx="493200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prstClr val="black"/>
                </a:solidFill>
              </a:rPr>
              <a:t>PIĘKNA I CZYSTA NATURA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2708092"/>
            <a:ext cx="493204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prstClr val="black"/>
                </a:solidFill>
              </a:rPr>
              <a:t>USPRAWNIONA LOGISTYKA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3284984"/>
            <a:ext cx="493200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prstClr val="black"/>
                </a:solidFill>
              </a:rPr>
              <a:t>KONKURENCYJNE KOSZTY PRACY I ETYKA PRACY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-7384" y="3891442"/>
            <a:ext cx="493204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prstClr val="black"/>
                </a:solidFill>
              </a:rPr>
              <a:t>DOBRY SYSTEM EDUKACJI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4475737"/>
            <a:ext cx="493204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prstClr val="black"/>
                </a:solidFill>
              </a:rPr>
              <a:t>FUNDUSZE UNIJNE</a:t>
            </a: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1" name="Picture 4" descr="D:\Documents\Pictures\Wyroby\Black Hawk\Black Hawk\Black Hawk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356"/>
          <a:stretch/>
        </p:blipFill>
        <p:spPr bwMode="auto">
          <a:xfrm>
            <a:off x="5148064" y="1491795"/>
            <a:ext cx="3877916" cy="236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trzałka w dół 12"/>
          <p:cNvSpPr/>
          <p:nvPr/>
        </p:nvSpPr>
        <p:spPr>
          <a:xfrm>
            <a:off x="2233728" y="4907785"/>
            <a:ext cx="464584" cy="32141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831988" y="5229200"/>
            <a:ext cx="3268063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prstClr val="white"/>
                </a:solidFill>
              </a:rPr>
              <a:t>HIGH-TECH</a:t>
            </a: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831988" y="5850765"/>
            <a:ext cx="3268063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prstClr val="white"/>
                </a:solidFill>
              </a:rPr>
              <a:t>NATURA</a:t>
            </a: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1026" name="Picture 2" descr="E:\klastry\Karaina Podkarpacie\zdjęcia\zdjęcia_podkarpacie\na stronę www\Image14  HALICZ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929066"/>
            <a:ext cx="3884334" cy="2721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97518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latin typeface="+mn-lt"/>
              </a:rPr>
              <a:t>DOLINA</a:t>
            </a:r>
            <a:r>
              <a:rPr lang="pl-PL" b="0" dirty="0" smtClean="0"/>
              <a:t> LOTNICZA</a:t>
            </a:r>
            <a:endParaRPr lang="pl-PL" b="0" dirty="0"/>
          </a:p>
        </p:txBody>
      </p:sp>
      <p:pic>
        <p:nvPicPr>
          <p:cNvPr id="7" name="Picture 3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7672" b="88773" l="14392" r="67656"/>
                    </a14:imgEffect>
                  </a14:imgLayer>
                </a14:imgProps>
              </a:ext>
            </a:extLst>
          </a:blip>
          <a:srcRect l="9907" t="13281" r="27283" b="7169"/>
          <a:stretch/>
        </p:blipFill>
        <p:spPr bwMode="auto">
          <a:xfrm>
            <a:off x="395536" y="2571235"/>
            <a:ext cx="3600400" cy="325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4" cstate="screen"/>
          <a:srcRect r="36718"/>
          <a:stretch/>
        </p:blipFill>
        <p:spPr bwMode="auto">
          <a:xfrm>
            <a:off x="5148064" y="3284984"/>
            <a:ext cx="3773307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7516355"/>
              </p:ext>
            </p:extLst>
          </p:nvPr>
        </p:nvGraphicFramePr>
        <p:xfrm>
          <a:off x="6699027" y="980728"/>
          <a:ext cx="2109005" cy="2075565"/>
        </p:xfrm>
        <a:graphic>
          <a:graphicData uri="http://schemas.openxmlformats.org/drawingml/2006/table">
            <a:tbl>
              <a:tblPr firstRow="1" bandRow="1"/>
              <a:tblGrid>
                <a:gridCol w="1124267"/>
                <a:gridCol w="984738"/>
              </a:tblGrid>
              <a:tr h="448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l-PL" sz="1200" baseline="0" noProof="0" dirty="0" smtClean="0"/>
                        <a:t>zatrudnienie</a:t>
                      </a:r>
                      <a:endParaRPr lang="en-US" sz="1200" baseline="0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l-PL" sz="1200" baseline="0" noProof="0" dirty="0" smtClean="0"/>
                        <a:t>liczba</a:t>
                      </a:r>
                      <a:r>
                        <a:rPr lang="en-US" sz="1200" baseline="0" noProof="0" dirty="0" smtClean="0"/>
                        <a:t> </a:t>
                      </a:r>
                      <a:r>
                        <a:rPr lang="pl-PL" sz="1200" baseline="0" noProof="0" dirty="0" smtClean="0"/>
                        <a:t>firm</a:t>
                      </a:r>
                      <a:endParaRPr lang="en-US" sz="1200" baseline="0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253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 smtClean="0"/>
                        <a:t>&gt;1000</a:t>
                      </a:r>
                      <a:endParaRPr lang="en-US" sz="1200" baseline="0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smtClean="0"/>
                        <a:t>4</a:t>
                      </a:r>
                      <a:endParaRPr lang="en-US" sz="1200" baseline="0" noProof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53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smtClean="0"/>
                        <a:t>500 -1000</a:t>
                      </a:r>
                      <a:endParaRPr lang="en-US" sz="1200" baseline="0" noProof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 smtClean="0"/>
                        <a:t>6</a:t>
                      </a:r>
                      <a:endParaRPr lang="en-US" sz="1200" baseline="0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53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smtClean="0"/>
                        <a:t>200 - 500</a:t>
                      </a:r>
                      <a:endParaRPr lang="en-US" sz="1200" baseline="0" noProof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 smtClean="0"/>
                        <a:t>1</a:t>
                      </a:r>
                      <a:r>
                        <a:rPr lang="pl-PL" sz="1200" baseline="0" noProof="0" dirty="0" smtClean="0"/>
                        <a:t>2</a:t>
                      </a:r>
                      <a:endParaRPr lang="en-US" sz="1200" baseline="0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53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smtClean="0"/>
                        <a:t>50 - 200</a:t>
                      </a:r>
                      <a:endParaRPr lang="en-US" sz="1200" baseline="0" noProof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 smtClean="0"/>
                        <a:t>2</a:t>
                      </a:r>
                      <a:r>
                        <a:rPr lang="pl-PL" sz="1200" baseline="0" noProof="0" dirty="0" smtClean="0"/>
                        <a:t>3</a:t>
                      </a:r>
                      <a:endParaRPr lang="en-US" sz="1200" baseline="0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53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 smtClean="0"/>
                        <a:t>&gt; 50</a:t>
                      </a:r>
                      <a:endParaRPr lang="en-US" sz="1200" baseline="0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 smtClean="0"/>
                        <a:t>4</a:t>
                      </a:r>
                      <a:r>
                        <a:rPr lang="pl-PL" sz="1200" baseline="0" noProof="0" dirty="0" smtClean="0"/>
                        <a:t>5</a:t>
                      </a:r>
                      <a:endParaRPr lang="en-US" sz="1200" baseline="0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90311"/>
            <a:ext cx="3747486" cy="71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3826595"/>
              </p:ext>
            </p:extLst>
          </p:nvPr>
        </p:nvGraphicFramePr>
        <p:xfrm>
          <a:off x="395536" y="98072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pl-PL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0" dirty="0" smtClean="0">
                          <a:solidFill>
                            <a:schemeClr val="bg1"/>
                          </a:solidFill>
                        </a:rPr>
                        <a:t>2003</a:t>
                      </a:r>
                      <a:endParaRPr lang="pl-PL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pl-PL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l-PL" sz="1600" b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Liczba firm</a:t>
                      </a:r>
                      <a:endParaRPr lang="pl-PL" sz="16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18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smtClean="0"/>
                        <a:t>116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l-PL" sz="1600" b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Zatrudnienie</a:t>
                      </a:r>
                      <a:endParaRPr lang="pl-PL" sz="16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9 000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23 000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b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S</a:t>
                      </a:r>
                      <a:r>
                        <a:rPr kumimoji="0" lang="pl-PL" sz="1600" b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przedaż</a:t>
                      </a:r>
                      <a:r>
                        <a:rPr kumimoji="0" lang="en-US" sz="1600" b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	</a:t>
                      </a:r>
                      <a:endParaRPr lang="pl-PL" sz="16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0,2 mld $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2 mld $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Oval 33"/>
          <p:cNvSpPr>
            <a:spLocks noChangeArrowheads="1"/>
          </p:cNvSpPr>
          <p:nvPr/>
        </p:nvSpPr>
        <p:spPr bwMode="auto">
          <a:xfrm rot="-1585456">
            <a:off x="2012966" y="4407734"/>
            <a:ext cx="1803462" cy="135191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3635896" y="5373216"/>
            <a:ext cx="0" cy="71709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45168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TURYSTYKA</a:t>
            </a:r>
          </a:p>
        </p:txBody>
      </p:sp>
      <p:pic>
        <p:nvPicPr>
          <p:cNvPr id="5" name="Obraz 12" descr="solina_img_3162_puzz_s2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0" y="1190301"/>
            <a:ext cx="3439027" cy="22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ezmiechowa img_2966 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0301"/>
            <a:ext cx="3439027" cy="22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540060" y="3413359"/>
            <a:ext cx="3439027" cy="3424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prstClr val="black"/>
                </a:solidFill>
              </a:rPr>
              <a:t>JEZIORO SOLIŃSKIE</a:t>
            </a:r>
            <a:endParaRPr lang="pl-PL" sz="1600" dirty="0">
              <a:solidFill>
                <a:prstClr val="black"/>
              </a:solidFill>
            </a:endParaRPr>
          </a:p>
        </p:txBody>
      </p:sp>
      <p:pic>
        <p:nvPicPr>
          <p:cNvPr id="8" name="Picture 8" descr="F:\O Podkarpaciu\Województwo Podkarpackie\J. Górnicki, fot+prezentacje\Fot_A_Krzykwa\IMG_3413 - Posanie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0" y="4009032"/>
            <a:ext cx="3451225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540060" y="6309320"/>
            <a:ext cx="3451225" cy="3424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prstClr val="black"/>
                </a:solidFill>
              </a:rPr>
              <a:t>RZEKA SAN</a:t>
            </a:r>
            <a:endParaRPr lang="pl-PL" sz="1600" dirty="0">
              <a:solidFill>
                <a:prstClr val="black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220072" y="3415101"/>
            <a:ext cx="3439027" cy="3424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prstClr val="black"/>
                </a:solidFill>
              </a:rPr>
              <a:t>BEZMIECHOWA</a:t>
            </a:r>
            <a:endParaRPr lang="pl-PL" sz="1600" dirty="0">
              <a:solidFill>
                <a:prstClr val="black"/>
              </a:solidFill>
            </a:endParaRPr>
          </a:p>
        </p:txBody>
      </p:sp>
      <p:pic>
        <p:nvPicPr>
          <p:cNvPr id="11" name="Picture 8" descr="D:\klastry\Karaina Podkarpacie\zdjęcia\zdjęcia_podkarpacie\na stronę www\SW_PROMOCJA_032 boo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004270"/>
            <a:ext cx="3432055" cy="23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5220072" y="6304670"/>
            <a:ext cx="3439027" cy="3424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prstClr val="black"/>
                </a:solidFill>
              </a:rPr>
              <a:t>BIESZCZADY</a:t>
            </a:r>
            <a:endParaRPr lang="pl-P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37085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0" dirty="0"/>
              <a:t>DZIEDZICTWO, WIELOKULTUROWOŚĆ</a:t>
            </a:r>
          </a:p>
        </p:txBody>
      </p:sp>
      <p:pic>
        <p:nvPicPr>
          <p:cNvPr id="4" name="Picture 2" descr="C:\Users\zygo\Dropbox\Kraina Podkarpacie\zdj Podkarpacie\IMG_0151 - Kościół w Ludcz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0" y="1196752"/>
            <a:ext cx="3438000" cy="2292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zygo\Dropbox\Kraina Podkarpacie\zdj Podkarpacie\IMG_0228 - Prządki k. Kros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438000" cy="229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540060" y="3413359"/>
            <a:ext cx="3439027" cy="3424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prstClr val="black"/>
                </a:solidFill>
              </a:rPr>
              <a:t>KOŚCIÓŁ W LUDCZY</a:t>
            </a:r>
            <a:endParaRPr lang="pl-PL" sz="1600" dirty="0">
              <a:solidFill>
                <a:prstClr val="black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220072" y="3413359"/>
            <a:ext cx="3439027" cy="3424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prstClr val="black"/>
                </a:solidFill>
              </a:rPr>
              <a:t>PRZĄDKI  K. KROSNA</a:t>
            </a:r>
            <a:endParaRPr lang="pl-PL" sz="1600" dirty="0">
              <a:solidFill>
                <a:prstClr val="black"/>
              </a:solidFill>
            </a:endParaRPr>
          </a:p>
        </p:txBody>
      </p:sp>
      <p:pic>
        <p:nvPicPr>
          <p:cNvPr id="8" name="Picture 4" descr="C:\Users\zygo\Dropbox\Kraina Podkarpacie\zdj Podkarpacie\lancut_img_5396_puzz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0" y="4005065"/>
            <a:ext cx="3438000" cy="229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539033" y="6297065"/>
            <a:ext cx="3439027" cy="3424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prstClr val="black"/>
                </a:solidFill>
              </a:rPr>
              <a:t>ZAMEK W ŁAŃCUCIE</a:t>
            </a:r>
            <a:endParaRPr lang="pl-PL" sz="1600" dirty="0">
              <a:solidFill>
                <a:prstClr val="black"/>
              </a:solidFill>
            </a:endParaRPr>
          </a:p>
        </p:txBody>
      </p:sp>
      <p:pic>
        <p:nvPicPr>
          <p:cNvPr id="10" name="Picture 5" descr="C:\Users\zygo\Dropbox\Kraina Podkarpacie\zdj Podkarpacie\001 Sanok skansen 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005065"/>
            <a:ext cx="3439027" cy="247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5219045" y="6304340"/>
            <a:ext cx="3439027" cy="3424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prstClr val="black"/>
                </a:solidFill>
              </a:rPr>
              <a:t>SKANSEN W SANOKU</a:t>
            </a:r>
            <a:endParaRPr lang="pl-P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5968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\Kraina Podkarpacie\Zdjęcia\Pstragowa 1\DSC_0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696" b="6121"/>
          <a:stretch/>
        </p:blipFill>
        <p:spPr bwMode="auto">
          <a:xfrm>
            <a:off x="539552" y="3343274"/>
            <a:ext cx="8316416" cy="3370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67029d6-2908-4f42-b5d2-8035aa0726f3@loc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700" b="19961"/>
          <a:stretch/>
        </p:blipFill>
        <p:spPr bwMode="auto">
          <a:xfrm>
            <a:off x="541864" y="114299"/>
            <a:ext cx="8316416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4313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/>
              <a:t>STRUKTURA</a:t>
            </a:r>
            <a:endParaRPr lang="pl-PL" b="0" dirty="0"/>
          </a:p>
        </p:txBody>
      </p:sp>
      <p:grpSp>
        <p:nvGrpSpPr>
          <p:cNvPr id="4" name="Grupa 3"/>
          <p:cNvGrpSpPr/>
          <p:nvPr/>
        </p:nvGrpSpPr>
        <p:grpSpPr>
          <a:xfrm>
            <a:off x="155993" y="1212744"/>
            <a:ext cx="8888707" cy="4653262"/>
            <a:chOff x="155993" y="1212744"/>
            <a:chExt cx="8888707" cy="4653262"/>
          </a:xfrm>
        </p:grpSpPr>
        <p:pic>
          <p:nvPicPr>
            <p:cNvPr id="5" name="Picture 2" descr="D:\Documents\Kraina Podkarpacie\Klaster Jakości Życia\Akty normatywne\Kraina-Podkarpacie-LOGO-p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825" y="1212744"/>
              <a:ext cx="3151875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ostokąt 5"/>
            <p:cNvSpPr/>
            <p:nvPr/>
          </p:nvSpPr>
          <p:spPr>
            <a:xfrm>
              <a:off x="158296" y="2868928"/>
              <a:ext cx="2880000" cy="3424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prstClr val="white"/>
                  </a:solidFill>
                </a:rPr>
                <a:t>ZRÓWNOWAŻONA TURYSTYKA</a:t>
              </a:r>
              <a:endParaRPr lang="pl-PL" sz="1600" dirty="0">
                <a:solidFill>
                  <a:prstClr val="white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3185612" y="2868928"/>
              <a:ext cx="2880000" cy="3424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ZDROWIE</a:t>
              </a:r>
              <a:endParaRPr lang="pl-PL" sz="16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164700" y="2870714"/>
              <a:ext cx="2880000" cy="3424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prstClr val="white"/>
                  </a:solidFill>
                </a:rPr>
                <a:t>EKO-TECHNOLOGIE</a:t>
              </a:r>
              <a:endParaRPr lang="pl-PL" sz="1600" dirty="0">
                <a:solidFill>
                  <a:prstClr val="white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155993" y="3501008"/>
              <a:ext cx="2880000" cy="34241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TURYSTYKA AKTYWNA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180020" y="3995818"/>
              <a:ext cx="2880000" cy="34241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TURYSTYKA DZIEDZICTWA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180020" y="4490628"/>
              <a:ext cx="2880000" cy="34241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AGROTURYSTYKA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180020" y="5013176"/>
              <a:ext cx="2880000" cy="34241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TURYSTYKA BIZNESOWA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180817" y="5517232"/>
              <a:ext cx="2880000" cy="34241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TURYSTYKA RELIGIJNA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3184715" y="3511564"/>
              <a:ext cx="2880000" cy="34241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OŚRODKI MEDYCZNE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3184715" y="3991490"/>
              <a:ext cx="2880000" cy="34241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UZDROWISKA, SPA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3188393" y="4490628"/>
              <a:ext cx="2880000" cy="34241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TURYSTYKA MEDYCZNA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3184715" y="5022013"/>
              <a:ext cx="2880000" cy="34241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OPIEKA NAD SENIORAMI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3184715" y="5512904"/>
              <a:ext cx="2880000" cy="34241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ŻYWNOŚĆ EKOLOGICZNA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6164700" y="3501008"/>
              <a:ext cx="2880000" cy="34241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BUDOWNICTWO EKOLOGICZNE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6162149" y="3991490"/>
              <a:ext cx="2880000" cy="34241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550" dirty="0" smtClean="0">
                  <a:solidFill>
                    <a:schemeClr val="tx1"/>
                  </a:solidFill>
                </a:rPr>
                <a:t>INFRASTRUKTORA EKOLOGICZNA</a:t>
              </a:r>
              <a:endParaRPr lang="pl-PL" sz="1550" dirty="0">
                <a:solidFill>
                  <a:schemeClr val="tx1"/>
                </a:solidFill>
              </a:endParaRPr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6164700" y="4490628"/>
              <a:ext cx="2880000" cy="34241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„ZIELONA” ENERGIA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6164700" y="5021878"/>
              <a:ext cx="2880000" cy="34241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TECHNOLOGIE DLA TURYSTYKI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6162149" y="5523596"/>
              <a:ext cx="2880000" cy="34241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RECYKLING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1403648" y="3210688"/>
            <a:ext cx="6378521" cy="290320"/>
            <a:chOff x="1403648" y="3210688"/>
            <a:chExt cx="6378521" cy="290320"/>
          </a:xfrm>
        </p:grpSpPr>
        <p:sp>
          <p:nvSpPr>
            <p:cNvPr id="25" name="Strzałka w dół 24"/>
            <p:cNvSpPr/>
            <p:nvPr/>
          </p:nvSpPr>
          <p:spPr>
            <a:xfrm>
              <a:off x="1403648" y="3213124"/>
              <a:ext cx="360040" cy="287884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6" name="Strzałka w dół 25"/>
            <p:cNvSpPr/>
            <p:nvPr/>
          </p:nvSpPr>
          <p:spPr>
            <a:xfrm>
              <a:off x="4408742" y="3210688"/>
              <a:ext cx="360040" cy="287884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7" name="Strzałka w dół 26"/>
            <p:cNvSpPr/>
            <p:nvPr/>
          </p:nvSpPr>
          <p:spPr>
            <a:xfrm>
              <a:off x="7422129" y="3210688"/>
              <a:ext cx="360040" cy="287884"/>
            </a:xfrm>
            <a:prstGeom prst="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70300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/>
              <a:t>KRÓTKA HISTORIA KLASTRA</a:t>
            </a:r>
            <a:endParaRPr lang="pl-PL" b="0" dirty="0"/>
          </a:p>
        </p:txBody>
      </p:sp>
      <p:grpSp>
        <p:nvGrpSpPr>
          <p:cNvPr id="10" name="Grupa 9"/>
          <p:cNvGrpSpPr/>
          <p:nvPr/>
        </p:nvGrpSpPr>
        <p:grpSpPr>
          <a:xfrm>
            <a:off x="2129321" y="1611516"/>
            <a:ext cx="5629090" cy="576000"/>
            <a:chOff x="2831342" y="2132919"/>
            <a:chExt cx="5629090" cy="576000"/>
          </a:xfrm>
        </p:grpSpPr>
        <p:sp>
          <p:nvSpPr>
            <p:cNvPr id="13" name="Prostokąt 12"/>
            <p:cNvSpPr/>
            <p:nvPr/>
          </p:nvSpPr>
          <p:spPr>
            <a:xfrm>
              <a:off x="2831342" y="2132919"/>
              <a:ext cx="4548970" cy="57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altLang="pl-PL" sz="1600" dirty="0" smtClean="0">
                <a:solidFill>
                  <a:prstClr val="black"/>
                </a:solidFill>
                <a:cs typeface="Arial" charset="0"/>
              </a:endParaRPr>
            </a:p>
            <a:p>
              <a:pPr algn="ctr"/>
              <a:r>
                <a:rPr lang="pl-PL" altLang="pl-PL" sz="1600" dirty="0" smtClean="0">
                  <a:solidFill>
                    <a:prstClr val="black"/>
                  </a:solidFill>
                  <a:cs typeface="Arial" charset="0"/>
                </a:rPr>
                <a:t>INAUGURACJA KLASTRA</a:t>
              </a:r>
              <a:r>
                <a:rPr lang="pl-PL" altLang="pl-PL" sz="1600" dirty="0">
                  <a:solidFill>
                    <a:prstClr val="black"/>
                  </a:solidFill>
                  <a:cs typeface="Arial" charset="0"/>
                </a:rPr>
                <a:t/>
              </a:r>
              <a:br>
                <a:rPr lang="pl-PL" altLang="pl-PL" sz="1600" dirty="0">
                  <a:solidFill>
                    <a:prstClr val="black"/>
                  </a:solidFill>
                  <a:cs typeface="Arial" charset="0"/>
                </a:rPr>
              </a:br>
              <a:endParaRPr lang="pl-PL" sz="1600" dirty="0">
                <a:solidFill>
                  <a:prstClr val="black"/>
                </a:solidFill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7380312" y="2132919"/>
              <a:ext cx="1080120" cy="576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>
                  <a:solidFill>
                    <a:prstClr val="white"/>
                  </a:solidFill>
                </a:rPr>
                <a:t>04.2012</a:t>
              </a:r>
              <a:endParaRPr lang="pl-PL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2109561" y="3112576"/>
            <a:ext cx="5611479" cy="576000"/>
            <a:chOff x="2848953" y="3933120"/>
            <a:chExt cx="5611479" cy="576000"/>
          </a:xfrm>
        </p:grpSpPr>
        <p:sp>
          <p:nvSpPr>
            <p:cNvPr id="8" name="Prostokąt 7"/>
            <p:cNvSpPr/>
            <p:nvPr/>
          </p:nvSpPr>
          <p:spPr>
            <a:xfrm>
              <a:off x="2848953" y="3933120"/>
              <a:ext cx="4531359" cy="57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altLang="pl-PL" sz="1600" dirty="0" smtClean="0">
                  <a:solidFill>
                    <a:prstClr val="black"/>
                  </a:solidFill>
                  <a:cs typeface="Arial" charset="0"/>
                </a:rPr>
                <a:t>WALNE ZGROMADZENIE STOWARZYSZENIA</a:t>
              </a:r>
              <a:endParaRPr lang="pl-PL" sz="1600" dirty="0">
                <a:solidFill>
                  <a:prstClr val="black"/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380312" y="3933120"/>
              <a:ext cx="1080120" cy="576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>
                  <a:solidFill>
                    <a:prstClr val="white"/>
                  </a:solidFill>
                </a:rPr>
                <a:t>11.2012</a:t>
              </a:r>
              <a:endParaRPr lang="pl-PL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2123727" y="4698868"/>
            <a:ext cx="5629089" cy="576000"/>
            <a:chOff x="2831343" y="5838771"/>
            <a:chExt cx="5629089" cy="576000"/>
          </a:xfrm>
        </p:grpSpPr>
        <p:sp>
          <p:nvSpPr>
            <p:cNvPr id="9" name="Prostokąt 8"/>
            <p:cNvSpPr/>
            <p:nvPr/>
          </p:nvSpPr>
          <p:spPr>
            <a:xfrm>
              <a:off x="2831343" y="5838771"/>
              <a:ext cx="4548970" cy="57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prstClr val="black"/>
                  </a:solidFill>
                </a:rPr>
                <a:t>PODPISANIE POROZUMIENIA MIĘDZY DOLINĄ LOTNICZĄ A KRAINĄ PODKARPACIE</a:t>
              </a:r>
              <a:endParaRPr lang="pl-PL" sz="1600" dirty="0">
                <a:solidFill>
                  <a:prstClr val="black"/>
                </a:solidFill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7380312" y="5838771"/>
              <a:ext cx="1080120" cy="576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>
                  <a:solidFill>
                    <a:prstClr val="white"/>
                  </a:solidFill>
                </a:rPr>
                <a:t>11.2012</a:t>
              </a:r>
              <a:endParaRPr lang="pl-PL" dirty="0">
                <a:solidFill>
                  <a:prstClr val="white"/>
                </a:solidFill>
              </a:endParaRPr>
            </a:p>
          </p:txBody>
        </p:sp>
      </p:grpSp>
      <p:pic>
        <p:nvPicPr>
          <p:cNvPr id="18" name="Picture 3" descr="G:\zdjęcia\podpisanie porozumienia\P416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44"/>
            <a:ext cx="1800200" cy="135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D:\Documents\Kraina Podkarpacie\Klaster Jakości Życia\Zdjęcia\Walne Zebr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20952"/>
            <a:ext cx="1800200" cy="127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:\Documents\Kraina Podkarpacie\Zdjęcia\Ceremina podpisu Dolina Krai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27802"/>
            <a:ext cx="1800200" cy="124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51457"/>
            <a:ext cx="1800199" cy="135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upa 21"/>
          <p:cNvGrpSpPr/>
          <p:nvPr/>
        </p:nvGrpSpPr>
        <p:grpSpPr>
          <a:xfrm>
            <a:off x="2123727" y="6226085"/>
            <a:ext cx="5629089" cy="576000"/>
            <a:chOff x="2831343" y="5838771"/>
            <a:chExt cx="5629089" cy="576000"/>
          </a:xfrm>
        </p:grpSpPr>
        <p:sp>
          <p:nvSpPr>
            <p:cNvPr id="23" name="Prostokąt 22"/>
            <p:cNvSpPr/>
            <p:nvPr/>
          </p:nvSpPr>
          <p:spPr>
            <a:xfrm>
              <a:off x="2831343" y="5838771"/>
              <a:ext cx="4548970" cy="57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prstClr val="black"/>
                  </a:solidFill>
                </a:rPr>
                <a:t>PODKARPACKIE FORUM KLASTRÓW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7380312" y="5838771"/>
              <a:ext cx="1080120" cy="576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>
                  <a:solidFill>
                    <a:prstClr val="white"/>
                  </a:solidFill>
                </a:rPr>
                <a:t>02.2013</a:t>
              </a:r>
              <a:endParaRPr lang="pl-PL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817154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551</Words>
  <Application>Microsoft Office PowerPoint</Application>
  <PresentationFormat>Pokaz na ekranie (4:3)</PresentationFormat>
  <Paragraphs>183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19</vt:i4>
      </vt:variant>
    </vt:vector>
  </HeadingPairs>
  <TitlesOfParts>
    <vt:vector size="21" baseType="lpstr">
      <vt:lpstr>1_Motyw pakietu Office</vt:lpstr>
      <vt:lpstr>Projekt niestandardowy</vt:lpstr>
      <vt:lpstr>KLASTER JAKOŚCI ŻYCIA</vt:lpstr>
      <vt:lpstr>DROGA ROZWOJU REGIONU</vt:lpstr>
      <vt:lpstr>ATUTY PODKARPACIA</vt:lpstr>
      <vt:lpstr>DOLINA LOTNICZA</vt:lpstr>
      <vt:lpstr>TURYSTYKA</vt:lpstr>
      <vt:lpstr>DZIEDZICTWO, WIELOKULTUROWOŚĆ</vt:lpstr>
      <vt:lpstr>Slajd 7</vt:lpstr>
      <vt:lpstr>STRUKTURA</vt:lpstr>
      <vt:lpstr>KRÓTKA HISTORIA KLASTRA</vt:lpstr>
      <vt:lpstr>FORUM KLASTRÓW PODKARPACIA</vt:lpstr>
      <vt:lpstr>Slajd 11</vt:lpstr>
      <vt:lpstr>WIZJA UNII EUROPEJSKIEJ</vt:lpstr>
      <vt:lpstr>10 CELÓW KLASTRA JAKOŚCI ŻYCIA </vt:lpstr>
      <vt:lpstr>PROJEKTY</vt:lpstr>
      <vt:lpstr>Slajd 15</vt:lpstr>
      <vt:lpstr>MAPS – Model Aktywizacji Powiatu Strzyżowskiego</vt:lpstr>
      <vt:lpstr>Projekt szkoleniowo – doradczy w ramach POKL</vt:lpstr>
      <vt:lpstr>Potencjalne obszary projektowe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KLASTER JAKOŚCI ŻYCIA</dc:title>
  <dc:creator>zygo</dc:creator>
  <cp:lastModifiedBy>Rafał</cp:lastModifiedBy>
  <cp:revision>44</cp:revision>
  <dcterms:created xsi:type="dcterms:W3CDTF">2013-09-20T08:49:52Z</dcterms:created>
  <dcterms:modified xsi:type="dcterms:W3CDTF">2014-05-14T06:53:11Z</dcterms:modified>
</cp:coreProperties>
</file>